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1"/>
  </p:notesMasterIdLst>
  <p:sldIdLst>
    <p:sldId id="256" r:id="rId2"/>
    <p:sldId id="270" r:id="rId3"/>
    <p:sldId id="260" r:id="rId4"/>
    <p:sldId id="272" r:id="rId5"/>
    <p:sldId id="258" r:id="rId6"/>
    <p:sldId id="271" r:id="rId7"/>
    <p:sldId id="273" r:id="rId8"/>
    <p:sldId id="266" r:id="rId9"/>
    <p:sldId id="284" r:id="rId10"/>
    <p:sldId id="259" r:id="rId11"/>
    <p:sldId id="274" r:id="rId12"/>
    <p:sldId id="275" r:id="rId13"/>
    <p:sldId id="276" r:id="rId14"/>
    <p:sldId id="285" r:id="rId15"/>
    <p:sldId id="278" r:id="rId16"/>
    <p:sldId id="279" r:id="rId17"/>
    <p:sldId id="277" r:id="rId18"/>
    <p:sldId id="282" r:id="rId19"/>
    <p:sldId id="280" r:id="rId20"/>
    <p:sldId id="281" r:id="rId21"/>
    <p:sldId id="286" r:id="rId22"/>
    <p:sldId id="287" r:id="rId23"/>
    <p:sldId id="288" r:id="rId24"/>
    <p:sldId id="290" r:id="rId25"/>
    <p:sldId id="289" r:id="rId26"/>
    <p:sldId id="283" r:id="rId27"/>
    <p:sldId id="292" r:id="rId28"/>
    <p:sldId id="294" r:id="rId29"/>
    <p:sldId id="291" r:id="rId30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in Finkelshtein" initials="AF" lastIdx="2" clrIdx="0">
    <p:extLst>
      <p:ext uri="{19B8F6BF-5375-455C-9EA6-DF929625EA0E}">
        <p15:presenceInfo xmlns:p15="http://schemas.microsoft.com/office/powerpoint/2012/main" userId="c186587f85b4182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783918-3259-4DDC-9BDE-CD0ADF95A1E9}" type="doc">
      <dgm:prSet loTypeId="urn:microsoft.com/office/officeart/2005/8/layout/orgChart1" loCatId="hierarchy" qsTypeId="urn:microsoft.com/office/officeart/2005/8/quickstyle/3d4" qsCatId="3D" csTypeId="urn:microsoft.com/office/officeart/2005/8/colors/colorful3" csCatId="colorful" phldr="1"/>
      <dgm:spPr/>
      <dgm:t>
        <a:bodyPr/>
        <a:lstStyle/>
        <a:p>
          <a:endParaRPr lang="LID4096"/>
        </a:p>
      </dgm:t>
    </dgm:pt>
    <dgm:pt modelId="{483DE6AB-783C-47AE-89BF-4780ECFF6679}">
      <dgm:prSet phldrT="[Text]"/>
      <dgm:spPr/>
      <dgm:t>
        <a:bodyPr/>
        <a:lstStyle/>
        <a:p>
          <a:r>
            <a:rPr lang="en-US" dirty="0"/>
            <a:t>Preprocessing</a:t>
          </a:r>
          <a:endParaRPr lang="LID4096" dirty="0"/>
        </a:p>
      </dgm:t>
    </dgm:pt>
    <dgm:pt modelId="{607F6C29-FD0B-40AD-9A5D-1DDA699F7B67}" type="parTrans" cxnId="{2116E40A-6597-4AC1-9C18-07465B988146}">
      <dgm:prSet/>
      <dgm:spPr/>
      <dgm:t>
        <a:bodyPr/>
        <a:lstStyle/>
        <a:p>
          <a:endParaRPr lang="LID4096"/>
        </a:p>
      </dgm:t>
    </dgm:pt>
    <dgm:pt modelId="{CDE1B62B-B04C-4CB2-8ECB-D69803817E4D}" type="sibTrans" cxnId="{2116E40A-6597-4AC1-9C18-07465B988146}">
      <dgm:prSet/>
      <dgm:spPr/>
      <dgm:t>
        <a:bodyPr/>
        <a:lstStyle/>
        <a:p>
          <a:endParaRPr lang="LID4096"/>
        </a:p>
      </dgm:t>
    </dgm:pt>
    <dgm:pt modelId="{D938AE96-8F3E-4BAF-8131-2477EB5A4E8A}">
      <dgm:prSet phldrT="[Text]"/>
      <dgm:spPr/>
      <dgm:t>
        <a:bodyPr/>
        <a:lstStyle/>
        <a:p>
          <a:r>
            <a:rPr lang="en-US" dirty="0"/>
            <a:t>CNN</a:t>
          </a:r>
          <a:endParaRPr lang="LID4096" dirty="0"/>
        </a:p>
      </dgm:t>
    </dgm:pt>
    <dgm:pt modelId="{68063CE0-50E7-4448-AED6-00A20E9ABCCE}" type="parTrans" cxnId="{961BDA38-BFC8-4DBE-985D-103623CB3704}">
      <dgm:prSet/>
      <dgm:spPr/>
      <dgm:t>
        <a:bodyPr/>
        <a:lstStyle/>
        <a:p>
          <a:endParaRPr lang="LID4096"/>
        </a:p>
      </dgm:t>
    </dgm:pt>
    <dgm:pt modelId="{E991C2B8-D7DC-4792-8F4B-D4633B1873F6}" type="sibTrans" cxnId="{961BDA38-BFC8-4DBE-985D-103623CB3704}">
      <dgm:prSet/>
      <dgm:spPr/>
      <dgm:t>
        <a:bodyPr/>
        <a:lstStyle/>
        <a:p>
          <a:endParaRPr lang="LID4096"/>
        </a:p>
      </dgm:t>
    </dgm:pt>
    <dgm:pt modelId="{C9A56F4F-26D8-4482-9A2B-06800C6684FC}">
      <dgm:prSet phldrT="[Text]"/>
      <dgm:spPr/>
      <dgm:t>
        <a:bodyPr/>
        <a:lstStyle/>
        <a:p>
          <a:r>
            <a:rPr lang="en-US" dirty="0"/>
            <a:t>CNN</a:t>
          </a:r>
          <a:endParaRPr lang="LID4096" dirty="0"/>
        </a:p>
      </dgm:t>
    </dgm:pt>
    <dgm:pt modelId="{38FD5BA6-C519-40C5-BB41-FB943E5F3346}" type="parTrans" cxnId="{B8AC1F77-F7F7-4BCC-B875-E020346A4058}">
      <dgm:prSet/>
      <dgm:spPr/>
      <dgm:t>
        <a:bodyPr/>
        <a:lstStyle/>
        <a:p>
          <a:endParaRPr lang="LID4096"/>
        </a:p>
      </dgm:t>
    </dgm:pt>
    <dgm:pt modelId="{9459339B-CADE-4624-B31E-6620B3B2F772}" type="sibTrans" cxnId="{B8AC1F77-F7F7-4BCC-B875-E020346A4058}">
      <dgm:prSet/>
      <dgm:spPr/>
      <dgm:t>
        <a:bodyPr/>
        <a:lstStyle/>
        <a:p>
          <a:endParaRPr lang="LID4096"/>
        </a:p>
      </dgm:t>
    </dgm:pt>
    <dgm:pt modelId="{4FF59C54-9B46-41D1-8916-6BA6304ED64A}">
      <dgm:prSet phldrT="[Text]"/>
      <dgm:spPr/>
      <dgm:t>
        <a:bodyPr/>
        <a:lstStyle/>
        <a:p>
          <a:r>
            <a:rPr lang="en-US" dirty="0"/>
            <a:t>VGG16</a:t>
          </a:r>
          <a:endParaRPr lang="LID4096" dirty="0"/>
        </a:p>
      </dgm:t>
    </dgm:pt>
    <dgm:pt modelId="{438A2750-7BAF-4392-9D3C-C4141020BD02}" type="parTrans" cxnId="{4E17D04B-9F12-4C12-A2EE-6BD1B0E84099}">
      <dgm:prSet/>
      <dgm:spPr/>
      <dgm:t>
        <a:bodyPr/>
        <a:lstStyle/>
        <a:p>
          <a:endParaRPr lang="LID4096"/>
        </a:p>
      </dgm:t>
    </dgm:pt>
    <dgm:pt modelId="{55F1DFBF-D0AC-42AD-ACC1-CE5EEA6ED756}" type="sibTrans" cxnId="{4E17D04B-9F12-4C12-A2EE-6BD1B0E84099}">
      <dgm:prSet/>
      <dgm:spPr/>
      <dgm:t>
        <a:bodyPr/>
        <a:lstStyle/>
        <a:p>
          <a:endParaRPr lang="LID4096"/>
        </a:p>
      </dgm:t>
    </dgm:pt>
    <dgm:pt modelId="{1A08FA67-D630-47BD-97B9-26D1DC7F2BBF}">
      <dgm:prSet/>
      <dgm:spPr/>
      <dgm:t>
        <a:bodyPr/>
        <a:lstStyle/>
        <a:p>
          <a:r>
            <a:rPr lang="en-US" dirty="0" err="1"/>
            <a:t>XGBoost</a:t>
          </a:r>
          <a:endParaRPr lang="LID4096" dirty="0"/>
        </a:p>
      </dgm:t>
    </dgm:pt>
    <dgm:pt modelId="{7DDC1FDD-65AD-42B0-9608-843DD0CFFFCA}" type="parTrans" cxnId="{6316BC22-7507-4674-8088-DA19B45360D1}">
      <dgm:prSet/>
      <dgm:spPr/>
      <dgm:t>
        <a:bodyPr/>
        <a:lstStyle/>
        <a:p>
          <a:endParaRPr lang="LID4096"/>
        </a:p>
      </dgm:t>
    </dgm:pt>
    <dgm:pt modelId="{29A6EFF2-2B1C-4046-9D26-4D2FCC3289CC}" type="sibTrans" cxnId="{6316BC22-7507-4674-8088-DA19B45360D1}">
      <dgm:prSet/>
      <dgm:spPr/>
      <dgm:t>
        <a:bodyPr/>
        <a:lstStyle/>
        <a:p>
          <a:endParaRPr lang="LID4096"/>
        </a:p>
      </dgm:t>
    </dgm:pt>
    <dgm:pt modelId="{3D80BB41-09A5-4E80-A7C7-BB5987F45FEC}">
      <dgm:prSet/>
      <dgm:spPr/>
      <dgm:t>
        <a:bodyPr/>
        <a:lstStyle/>
        <a:p>
          <a:r>
            <a:rPr lang="en-US" dirty="0"/>
            <a:t>EffectiveNetB3</a:t>
          </a:r>
          <a:endParaRPr lang="LID4096" dirty="0"/>
        </a:p>
      </dgm:t>
    </dgm:pt>
    <dgm:pt modelId="{DFCF2BC4-18A2-4A7A-B75A-28A51D070910}" type="parTrans" cxnId="{485C6122-47FE-4E93-88F0-06BCE3CC5B08}">
      <dgm:prSet/>
      <dgm:spPr/>
      <dgm:t>
        <a:bodyPr/>
        <a:lstStyle/>
        <a:p>
          <a:endParaRPr lang="LID4096"/>
        </a:p>
      </dgm:t>
    </dgm:pt>
    <dgm:pt modelId="{4680D0E8-CF2E-4961-B6CB-D4744EC313ED}" type="sibTrans" cxnId="{485C6122-47FE-4E93-88F0-06BCE3CC5B08}">
      <dgm:prSet/>
      <dgm:spPr/>
      <dgm:t>
        <a:bodyPr/>
        <a:lstStyle/>
        <a:p>
          <a:endParaRPr lang="LID4096"/>
        </a:p>
      </dgm:t>
    </dgm:pt>
    <dgm:pt modelId="{74E5476E-3C83-4CE1-8264-82718BF41E36}" type="pres">
      <dgm:prSet presAssocID="{A9783918-3259-4DDC-9BDE-CD0ADF95A1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BFB70A1-C946-46A1-A33C-A359BEE8F603}" type="pres">
      <dgm:prSet presAssocID="{483DE6AB-783C-47AE-89BF-4780ECFF6679}" presName="hierRoot1" presStyleCnt="0">
        <dgm:presLayoutVars>
          <dgm:hierBranch val="init"/>
        </dgm:presLayoutVars>
      </dgm:prSet>
      <dgm:spPr/>
    </dgm:pt>
    <dgm:pt modelId="{AA11AD6D-055E-4854-94F9-371F2F99540D}" type="pres">
      <dgm:prSet presAssocID="{483DE6AB-783C-47AE-89BF-4780ECFF6679}" presName="rootComposite1" presStyleCnt="0"/>
      <dgm:spPr/>
    </dgm:pt>
    <dgm:pt modelId="{2BA8E00F-F0E7-4BC1-9035-57AD29E146B7}" type="pres">
      <dgm:prSet presAssocID="{483DE6AB-783C-47AE-89BF-4780ECFF6679}" presName="rootText1" presStyleLbl="node0" presStyleIdx="0" presStyleCnt="1">
        <dgm:presLayoutVars>
          <dgm:chPref val="3"/>
        </dgm:presLayoutVars>
      </dgm:prSet>
      <dgm:spPr/>
    </dgm:pt>
    <dgm:pt modelId="{01126816-9199-4266-8AC2-EB776EDFADB0}" type="pres">
      <dgm:prSet presAssocID="{483DE6AB-783C-47AE-89BF-4780ECFF6679}" presName="rootConnector1" presStyleLbl="node1" presStyleIdx="0" presStyleCnt="0"/>
      <dgm:spPr/>
    </dgm:pt>
    <dgm:pt modelId="{4E0AD348-F8D3-4D89-99ED-F210E65D8B54}" type="pres">
      <dgm:prSet presAssocID="{483DE6AB-783C-47AE-89BF-4780ECFF6679}" presName="hierChild2" presStyleCnt="0"/>
      <dgm:spPr/>
    </dgm:pt>
    <dgm:pt modelId="{78D42710-ACD0-4BAC-81F0-D556E7A17F15}" type="pres">
      <dgm:prSet presAssocID="{68063CE0-50E7-4448-AED6-00A20E9ABCCE}" presName="Name37" presStyleLbl="parChTrans1D2" presStyleIdx="0" presStyleCnt="4"/>
      <dgm:spPr/>
    </dgm:pt>
    <dgm:pt modelId="{EDDD8163-8221-4A87-846A-DFDB0EDBD9B6}" type="pres">
      <dgm:prSet presAssocID="{D938AE96-8F3E-4BAF-8131-2477EB5A4E8A}" presName="hierRoot2" presStyleCnt="0">
        <dgm:presLayoutVars>
          <dgm:hierBranch val="init"/>
        </dgm:presLayoutVars>
      </dgm:prSet>
      <dgm:spPr/>
    </dgm:pt>
    <dgm:pt modelId="{3A2CD7A0-45B5-4993-8D7A-2C5244C9BD6E}" type="pres">
      <dgm:prSet presAssocID="{D938AE96-8F3E-4BAF-8131-2477EB5A4E8A}" presName="rootComposite" presStyleCnt="0"/>
      <dgm:spPr/>
    </dgm:pt>
    <dgm:pt modelId="{326CE7D6-6834-4866-A774-08C7F76C3F45}" type="pres">
      <dgm:prSet presAssocID="{D938AE96-8F3E-4BAF-8131-2477EB5A4E8A}" presName="rootText" presStyleLbl="node2" presStyleIdx="0" presStyleCnt="4">
        <dgm:presLayoutVars>
          <dgm:chPref val="3"/>
        </dgm:presLayoutVars>
      </dgm:prSet>
      <dgm:spPr/>
    </dgm:pt>
    <dgm:pt modelId="{159DEF08-34E4-4A0C-A250-89637B6483F1}" type="pres">
      <dgm:prSet presAssocID="{D938AE96-8F3E-4BAF-8131-2477EB5A4E8A}" presName="rootConnector" presStyleLbl="node2" presStyleIdx="0" presStyleCnt="4"/>
      <dgm:spPr/>
    </dgm:pt>
    <dgm:pt modelId="{B3C5831A-7DC0-4DF8-980B-C6D57B6E17B1}" type="pres">
      <dgm:prSet presAssocID="{D938AE96-8F3E-4BAF-8131-2477EB5A4E8A}" presName="hierChild4" presStyleCnt="0"/>
      <dgm:spPr/>
    </dgm:pt>
    <dgm:pt modelId="{3EEC41F5-9B63-4280-A3BE-38ABD1412775}" type="pres">
      <dgm:prSet presAssocID="{D938AE96-8F3E-4BAF-8131-2477EB5A4E8A}" presName="hierChild5" presStyleCnt="0"/>
      <dgm:spPr/>
    </dgm:pt>
    <dgm:pt modelId="{3C73D679-853F-440B-90C7-58E978F9A19B}" type="pres">
      <dgm:prSet presAssocID="{38FD5BA6-C519-40C5-BB41-FB943E5F3346}" presName="Name37" presStyleLbl="parChTrans1D2" presStyleIdx="1" presStyleCnt="4"/>
      <dgm:spPr/>
    </dgm:pt>
    <dgm:pt modelId="{9DEEBEC8-5614-43A3-AFAC-41989C9013BF}" type="pres">
      <dgm:prSet presAssocID="{C9A56F4F-26D8-4482-9A2B-06800C6684FC}" presName="hierRoot2" presStyleCnt="0">
        <dgm:presLayoutVars>
          <dgm:hierBranch val="init"/>
        </dgm:presLayoutVars>
      </dgm:prSet>
      <dgm:spPr/>
    </dgm:pt>
    <dgm:pt modelId="{96A51D67-8C82-4B2E-AE8D-908B36A87F4B}" type="pres">
      <dgm:prSet presAssocID="{C9A56F4F-26D8-4482-9A2B-06800C6684FC}" presName="rootComposite" presStyleCnt="0"/>
      <dgm:spPr/>
    </dgm:pt>
    <dgm:pt modelId="{3EA8413E-BA80-4314-A094-C21DAA203C7D}" type="pres">
      <dgm:prSet presAssocID="{C9A56F4F-26D8-4482-9A2B-06800C6684FC}" presName="rootText" presStyleLbl="node2" presStyleIdx="1" presStyleCnt="4">
        <dgm:presLayoutVars>
          <dgm:chPref val="3"/>
        </dgm:presLayoutVars>
      </dgm:prSet>
      <dgm:spPr/>
    </dgm:pt>
    <dgm:pt modelId="{DC326BC0-D498-4CE0-B19F-3F8997DBA6F8}" type="pres">
      <dgm:prSet presAssocID="{C9A56F4F-26D8-4482-9A2B-06800C6684FC}" presName="rootConnector" presStyleLbl="node2" presStyleIdx="1" presStyleCnt="4"/>
      <dgm:spPr/>
    </dgm:pt>
    <dgm:pt modelId="{07795B08-23C5-4FF3-882E-59C00361196C}" type="pres">
      <dgm:prSet presAssocID="{C9A56F4F-26D8-4482-9A2B-06800C6684FC}" presName="hierChild4" presStyleCnt="0"/>
      <dgm:spPr/>
    </dgm:pt>
    <dgm:pt modelId="{F751E5AB-2E30-4892-BDFE-5A5150C6D577}" type="pres">
      <dgm:prSet presAssocID="{7DDC1FDD-65AD-42B0-9608-843DD0CFFFCA}" presName="Name37" presStyleLbl="parChTrans1D3" presStyleIdx="0" presStyleCnt="1"/>
      <dgm:spPr/>
    </dgm:pt>
    <dgm:pt modelId="{4F574B69-3AFD-454F-BC9D-7A01FBA7E45B}" type="pres">
      <dgm:prSet presAssocID="{1A08FA67-D630-47BD-97B9-26D1DC7F2BBF}" presName="hierRoot2" presStyleCnt="0">
        <dgm:presLayoutVars>
          <dgm:hierBranch val="init"/>
        </dgm:presLayoutVars>
      </dgm:prSet>
      <dgm:spPr/>
    </dgm:pt>
    <dgm:pt modelId="{093D7F8B-96B2-4B88-976C-5DE0B88D7BD7}" type="pres">
      <dgm:prSet presAssocID="{1A08FA67-D630-47BD-97B9-26D1DC7F2BBF}" presName="rootComposite" presStyleCnt="0"/>
      <dgm:spPr/>
    </dgm:pt>
    <dgm:pt modelId="{B4CA39BA-0295-4CD3-A23A-48326E93D79B}" type="pres">
      <dgm:prSet presAssocID="{1A08FA67-D630-47BD-97B9-26D1DC7F2BBF}" presName="rootText" presStyleLbl="node3" presStyleIdx="0" presStyleCnt="1">
        <dgm:presLayoutVars>
          <dgm:chPref val="3"/>
        </dgm:presLayoutVars>
      </dgm:prSet>
      <dgm:spPr/>
    </dgm:pt>
    <dgm:pt modelId="{A25E89C4-68DC-4841-9345-D0014948E447}" type="pres">
      <dgm:prSet presAssocID="{1A08FA67-D630-47BD-97B9-26D1DC7F2BBF}" presName="rootConnector" presStyleLbl="node3" presStyleIdx="0" presStyleCnt="1"/>
      <dgm:spPr/>
    </dgm:pt>
    <dgm:pt modelId="{421E1CEF-E0B0-462F-A462-678B9478B263}" type="pres">
      <dgm:prSet presAssocID="{1A08FA67-D630-47BD-97B9-26D1DC7F2BBF}" presName="hierChild4" presStyleCnt="0"/>
      <dgm:spPr/>
    </dgm:pt>
    <dgm:pt modelId="{73983FA4-9E8A-44EC-AD26-E5C8542B717B}" type="pres">
      <dgm:prSet presAssocID="{1A08FA67-D630-47BD-97B9-26D1DC7F2BBF}" presName="hierChild5" presStyleCnt="0"/>
      <dgm:spPr/>
    </dgm:pt>
    <dgm:pt modelId="{76AD28A4-3E28-4521-B169-9EBC9533D7BD}" type="pres">
      <dgm:prSet presAssocID="{C9A56F4F-26D8-4482-9A2B-06800C6684FC}" presName="hierChild5" presStyleCnt="0"/>
      <dgm:spPr/>
    </dgm:pt>
    <dgm:pt modelId="{6C3E0272-1086-4959-A1CB-0F7725032489}" type="pres">
      <dgm:prSet presAssocID="{438A2750-7BAF-4392-9D3C-C4141020BD02}" presName="Name37" presStyleLbl="parChTrans1D2" presStyleIdx="2" presStyleCnt="4"/>
      <dgm:spPr/>
    </dgm:pt>
    <dgm:pt modelId="{9B4D2F3F-5D7A-4691-A124-45935438C53A}" type="pres">
      <dgm:prSet presAssocID="{4FF59C54-9B46-41D1-8916-6BA6304ED64A}" presName="hierRoot2" presStyleCnt="0">
        <dgm:presLayoutVars>
          <dgm:hierBranch val="init"/>
        </dgm:presLayoutVars>
      </dgm:prSet>
      <dgm:spPr/>
    </dgm:pt>
    <dgm:pt modelId="{D6D1235D-440E-4083-818F-E40B16496F94}" type="pres">
      <dgm:prSet presAssocID="{4FF59C54-9B46-41D1-8916-6BA6304ED64A}" presName="rootComposite" presStyleCnt="0"/>
      <dgm:spPr/>
    </dgm:pt>
    <dgm:pt modelId="{2214693C-75A7-4DA1-A788-DE8A06A06373}" type="pres">
      <dgm:prSet presAssocID="{4FF59C54-9B46-41D1-8916-6BA6304ED64A}" presName="rootText" presStyleLbl="node2" presStyleIdx="2" presStyleCnt="4">
        <dgm:presLayoutVars>
          <dgm:chPref val="3"/>
        </dgm:presLayoutVars>
      </dgm:prSet>
      <dgm:spPr/>
    </dgm:pt>
    <dgm:pt modelId="{E0AA684F-735C-4BD4-81B4-54E5582673CB}" type="pres">
      <dgm:prSet presAssocID="{4FF59C54-9B46-41D1-8916-6BA6304ED64A}" presName="rootConnector" presStyleLbl="node2" presStyleIdx="2" presStyleCnt="4"/>
      <dgm:spPr/>
    </dgm:pt>
    <dgm:pt modelId="{A925E7A7-A38F-40D6-B2DB-1E9A7F4F2B45}" type="pres">
      <dgm:prSet presAssocID="{4FF59C54-9B46-41D1-8916-6BA6304ED64A}" presName="hierChild4" presStyleCnt="0"/>
      <dgm:spPr/>
    </dgm:pt>
    <dgm:pt modelId="{96539851-CFB9-4177-A575-BBFADE571313}" type="pres">
      <dgm:prSet presAssocID="{4FF59C54-9B46-41D1-8916-6BA6304ED64A}" presName="hierChild5" presStyleCnt="0"/>
      <dgm:spPr/>
    </dgm:pt>
    <dgm:pt modelId="{00675FEC-8F0C-49B5-BC90-B0EE8FDC7548}" type="pres">
      <dgm:prSet presAssocID="{DFCF2BC4-18A2-4A7A-B75A-28A51D070910}" presName="Name37" presStyleLbl="parChTrans1D2" presStyleIdx="3" presStyleCnt="4"/>
      <dgm:spPr/>
    </dgm:pt>
    <dgm:pt modelId="{FC049335-1C55-4E75-826D-6E4D9FF77271}" type="pres">
      <dgm:prSet presAssocID="{3D80BB41-09A5-4E80-A7C7-BB5987F45FEC}" presName="hierRoot2" presStyleCnt="0">
        <dgm:presLayoutVars>
          <dgm:hierBranch val="init"/>
        </dgm:presLayoutVars>
      </dgm:prSet>
      <dgm:spPr/>
    </dgm:pt>
    <dgm:pt modelId="{BF806BA3-B097-45ED-ABC4-ECAF55693D8D}" type="pres">
      <dgm:prSet presAssocID="{3D80BB41-09A5-4E80-A7C7-BB5987F45FEC}" presName="rootComposite" presStyleCnt="0"/>
      <dgm:spPr/>
    </dgm:pt>
    <dgm:pt modelId="{7373C718-3224-4A75-A3FE-FA2FF382F113}" type="pres">
      <dgm:prSet presAssocID="{3D80BB41-09A5-4E80-A7C7-BB5987F45FEC}" presName="rootText" presStyleLbl="node2" presStyleIdx="3" presStyleCnt="4">
        <dgm:presLayoutVars>
          <dgm:chPref val="3"/>
        </dgm:presLayoutVars>
      </dgm:prSet>
      <dgm:spPr/>
    </dgm:pt>
    <dgm:pt modelId="{F288F463-1E2D-4BD7-A393-81AF28D3F5C4}" type="pres">
      <dgm:prSet presAssocID="{3D80BB41-09A5-4E80-A7C7-BB5987F45FEC}" presName="rootConnector" presStyleLbl="node2" presStyleIdx="3" presStyleCnt="4"/>
      <dgm:spPr/>
    </dgm:pt>
    <dgm:pt modelId="{745FB8DB-7B9F-4DE9-B913-666556AEB075}" type="pres">
      <dgm:prSet presAssocID="{3D80BB41-09A5-4E80-A7C7-BB5987F45FEC}" presName="hierChild4" presStyleCnt="0"/>
      <dgm:spPr/>
    </dgm:pt>
    <dgm:pt modelId="{4DE5CB6F-4A89-4A78-B908-212FF3B371D2}" type="pres">
      <dgm:prSet presAssocID="{3D80BB41-09A5-4E80-A7C7-BB5987F45FEC}" presName="hierChild5" presStyleCnt="0"/>
      <dgm:spPr/>
    </dgm:pt>
    <dgm:pt modelId="{36B74AA8-7FB0-4982-BD8E-55BE56A7DCE2}" type="pres">
      <dgm:prSet presAssocID="{483DE6AB-783C-47AE-89BF-4780ECFF6679}" presName="hierChild3" presStyleCnt="0"/>
      <dgm:spPr/>
    </dgm:pt>
  </dgm:ptLst>
  <dgm:cxnLst>
    <dgm:cxn modelId="{D52DDD05-EFBA-43CF-9281-52299071D537}" type="presOf" srcId="{C9A56F4F-26D8-4482-9A2B-06800C6684FC}" destId="{DC326BC0-D498-4CE0-B19F-3F8997DBA6F8}" srcOrd="1" destOrd="0" presId="urn:microsoft.com/office/officeart/2005/8/layout/orgChart1"/>
    <dgm:cxn modelId="{56771208-9E85-4931-B163-FC43059AB05A}" type="presOf" srcId="{3D80BB41-09A5-4E80-A7C7-BB5987F45FEC}" destId="{7373C718-3224-4A75-A3FE-FA2FF382F113}" srcOrd="0" destOrd="0" presId="urn:microsoft.com/office/officeart/2005/8/layout/orgChart1"/>
    <dgm:cxn modelId="{D5F64A08-F077-48A9-9923-AD1D1050B1DA}" type="presOf" srcId="{D938AE96-8F3E-4BAF-8131-2477EB5A4E8A}" destId="{159DEF08-34E4-4A0C-A250-89637B6483F1}" srcOrd="1" destOrd="0" presId="urn:microsoft.com/office/officeart/2005/8/layout/orgChart1"/>
    <dgm:cxn modelId="{0B866D08-1514-48BF-8B61-8A4B95358594}" type="presOf" srcId="{7DDC1FDD-65AD-42B0-9608-843DD0CFFFCA}" destId="{F751E5AB-2E30-4892-BDFE-5A5150C6D577}" srcOrd="0" destOrd="0" presId="urn:microsoft.com/office/officeart/2005/8/layout/orgChart1"/>
    <dgm:cxn modelId="{315C310A-5F87-47D7-B9AC-0E7BF068E6E7}" type="presOf" srcId="{438A2750-7BAF-4392-9D3C-C4141020BD02}" destId="{6C3E0272-1086-4959-A1CB-0F7725032489}" srcOrd="0" destOrd="0" presId="urn:microsoft.com/office/officeart/2005/8/layout/orgChart1"/>
    <dgm:cxn modelId="{2116E40A-6597-4AC1-9C18-07465B988146}" srcId="{A9783918-3259-4DDC-9BDE-CD0ADF95A1E9}" destId="{483DE6AB-783C-47AE-89BF-4780ECFF6679}" srcOrd="0" destOrd="0" parTransId="{607F6C29-FD0B-40AD-9A5D-1DDA699F7B67}" sibTransId="{CDE1B62B-B04C-4CB2-8ECB-D69803817E4D}"/>
    <dgm:cxn modelId="{59A4BD17-CEF1-409A-A800-FF0104E4D023}" type="presOf" srcId="{483DE6AB-783C-47AE-89BF-4780ECFF6679}" destId="{01126816-9199-4266-8AC2-EB776EDFADB0}" srcOrd="1" destOrd="0" presId="urn:microsoft.com/office/officeart/2005/8/layout/orgChart1"/>
    <dgm:cxn modelId="{AF7CFD21-4B4A-4BA1-ABA3-40F325E30B07}" type="presOf" srcId="{4FF59C54-9B46-41D1-8916-6BA6304ED64A}" destId="{E0AA684F-735C-4BD4-81B4-54E5582673CB}" srcOrd="1" destOrd="0" presId="urn:microsoft.com/office/officeart/2005/8/layout/orgChart1"/>
    <dgm:cxn modelId="{485C6122-47FE-4E93-88F0-06BCE3CC5B08}" srcId="{483DE6AB-783C-47AE-89BF-4780ECFF6679}" destId="{3D80BB41-09A5-4E80-A7C7-BB5987F45FEC}" srcOrd="3" destOrd="0" parTransId="{DFCF2BC4-18A2-4A7A-B75A-28A51D070910}" sibTransId="{4680D0E8-CF2E-4961-B6CB-D4744EC313ED}"/>
    <dgm:cxn modelId="{6316BC22-7507-4674-8088-DA19B45360D1}" srcId="{C9A56F4F-26D8-4482-9A2B-06800C6684FC}" destId="{1A08FA67-D630-47BD-97B9-26D1DC7F2BBF}" srcOrd="0" destOrd="0" parTransId="{7DDC1FDD-65AD-42B0-9608-843DD0CFFFCA}" sibTransId="{29A6EFF2-2B1C-4046-9D26-4D2FCC3289CC}"/>
    <dgm:cxn modelId="{B4DB3B32-95FC-46E2-B570-AF75CA89DFB7}" type="presOf" srcId="{DFCF2BC4-18A2-4A7A-B75A-28A51D070910}" destId="{00675FEC-8F0C-49B5-BC90-B0EE8FDC7548}" srcOrd="0" destOrd="0" presId="urn:microsoft.com/office/officeart/2005/8/layout/orgChart1"/>
    <dgm:cxn modelId="{961BDA38-BFC8-4DBE-985D-103623CB3704}" srcId="{483DE6AB-783C-47AE-89BF-4780ECFF6679}" destId="{D938AE96-8F3E-4BAF-8131-2477EB5A4E8A}" srcOrd="0" destOrd="0" parTransId="{68063CE0-50E7-4448-AED6-00A20E9ABCCE}" sibTransId="{E991C2B8-D7DC-4792-8F4B-D4633B1873F6}"/>
    <dgm:cxn modelId="{2C5F503C-27A3-41C5-9247-859D2E5C4963}" type="presOf" srcId="{38FD5BA6-C519-40C5-BB41-FB943E5F3346}" destId="{3C73D679-853F-440B-90C7-58E978F9A19B}" srcOrd="0" destOrd="0" presId="urn:microsoft.com/office/officeart/2005/8/layout/orgChart1"/>
    <dgm:cxn modelId="{BEC3A767-D552-49CE-A9D2-74847A7388BF}" type="presOf" srcId="{C9A56F4F-26D8-4482-9A2B-06800C6684FC}" destId="{3EA8413E-BA80-4314-A094-C21DAA203C7D}" srcOrd="0" destOrd="0" presId="urn:microsoft.com/office/officeart/2005/8/layout/orgChart1"/>
    <dgm:cxn modelId="{4E17D04B-9F12-4C12-A2EE-6BD1B0E84099}" srcId="{483DE6AB-783C-47AE-89BF-4780ECFF6679}" destId="{4FF59C54-9B46-41D1-8916-6BA6304ED64A}" srcOrd="2" destOrd="0" parTransId="{438A2750-7BAF-4392-9D3C-C4141020BD02}" sibTransId="{55F1DFBF-D0AC-42AD-ACC1-CE5EEA6ED756}"/>
    <dgm:cxn modelId="{4565C550-1750-4E4E-AD8A-6E6B3CFEFE7A}" type="presOf" srcId="{1A08FA67-D630-47BD-97B9-26D1DC7F2BBF}" destId="{B4CA39BA-0295-4CD3-A23A-48326E93D79B}" srcOrd="0" destOrd="0" presId="urn:microsoft.com/office/officeart/2005/8/layout/orgChart1"/>
    <dgm:cxn modelId="{D5338274-6263-484E-B54D-B0199C11B9E9}" type="presOf" srcId="{A9783918-3259-4DDC-9BDE-CD0ADF95A1E9}" destId="{74E5476E-3C83-4CE1-8264-82718BF41E36}" srcOrd="0" destOrd="0" presId="urn:microsoft.com/office/officeart/2005/8/layout/orgChart1"/>
    <dgm:cxn modelId="{B8AC1F77-F7F7-4BCC-B875-E020346A4058}" srcId="{483DE6AB-783C-47AE-89BF-4780ECFF6679}" destId="{C9A56F4F-26D8-4482-9A2B-06800C6684FC}" srcOrd="1" destOrd="0" parTransId="{38FD5BA6-C519-40C5-BB41-FB943E5F3346}" sibTransId="{9459339B-CADE-4624-B31E-6620B3B2F772}"/>
    <dgm:cxn modelId="{68202A81-89C9-419C-8A72-DD1075B790FC}" type="presOf" srcId="{483DE6AB-783C-47AE-89BF-4780ECFF6679}" destId="{2BA8E00F-F0E7-4BC1-9035-57AD29E146B7}" srcOrd="0" destOrd="0" presId="urn:microsoft.com/office/officeart/2005/8/layout/orgChart1"/>
    <dgm:cxn modelId="{9F25C1AB-906B-4FD7-AD97-CB6EAE919C77}" type="presOf" srcId="{D938AE96-8F3E-4BAF-8131-2477EB5A4E8A}" destId="{326CE7D6-6834-4866-A774-08C7F76C3F45}" srcOrd="0" destOrd="0" presId="urn:microsoft.com/office/officeart/2005/8/layout/orgChart1"/>
    <dgm:cxn modelId="{0750F2B5-062D-4FDA-BD46-76B2CEDA13FD}" type="presOf" srcId="{1A08FA67-D630-47BD-97B9-26D1DC7F2BBF}" destId="{A25E89C4-68DC-4841-9345-D0014948E447}" srcOrd="1" destOrd="0" presId="urn:microsoft.com/office/officeart/2005/8/layout/orgChart1"/>
    <dgm:cxn modelId="{151272B6-29C3-4A4F-A476-8487EC61949F}" type="presOf" srcId="{3D80BB41-09A5-4E80-A7C7-BB5987F45FEC}" destId="{F288F463-1E2D-4BD7-A393-81AF28D3F5C4}" srcOrd="1" destOrd="0" presId="urn:microsoft.com/office/officeart/2005/8/layout/orgChart1"/>
    <dgm:cxn modelId="{8F9A92DF-21FD-4803-B09A-AD9D682D0501}" type="presOf" srcId="{4FF59C54-9B46-41D1-8916-6BA6304ED64A}" destId="{2214693C-75A7-4DA1-A788-DE8A06A06373}" srcOrd="0" destOrd="0" presId="urn:microsoft.com/office/officeart/2005/8/layout/orgChart1"/>
    <dgm:cxn modelId="{A2353FF0-B478-44A4-80FF-2B80B6D29086}" type="presOf" srcId="{68063CE0-50E7-4448-AED6-00A20E9ABCCE}" destId="{78D42710-ACD0-4BAC-81F0-D556E7A17F15}" srcOrd="0" destOrd="0" presId="urn:microsoft.com/office/officeart/2005/8/layout/orgChart1"/>
    <dgm:cxn modelId="{53661A02-77DC-4B89-AC1B-5CA1E8CC22B7}" type="presParOf" srcId="{74E5476E-3C83-4CE1-8264-82718BF41E36}" destId="{0BFB70A1-C946-46A1-A33C-A359BEE8F603}" srcOrd="0" destOrd="0" presId="urn:microsoft.com/office/officeart/2005/8/layout/orgChart1"/>
    <dgm:cxn modelId="{D6FD7760-3399-45AA-87BB-4F3312D732F8}" type="presParOf" srcId="{0BFB70A1-C946-46A1-A33C-A359BEE8F603}" destId="{AA11AD6D-055E-4854-94F9-371F2F99540D}" srcOrd="0" destOrd="0" presId="urn:microsoft.com/office/officeart/2005/8/layout/orgChart1"/>
    <dgm:cxn modelId="{50B0AE77-9BB1-49A1-ACCB-0A200DC8E03A}" type="presParOf" srcId="{AA11AD6D-055E-4854-94F9-371F2F99540D}" destId="{2BA8E00F-F0E7-4BC1-9035-57AD29E146B7}" srcOrd="0" destOrd="0" presId="urn:microsoft.com/office/officeart/2005/8/layout/orgChart1"/>
    <dgm:cxn modelId="{A3462C65-AF99-4CF3-A583-2EA3685A4523}" type="presParOf" srcId="{AA11AD6D-055E-4854-94F9-371F2F99540D}" destId="{01126816-9199-4266-8AC2-EB776EDFADB0}" srcOrd="1" destOrd="0" presId="urn:microsoft.com/office/officeart/2005/8/layout/orgChart1"/>
    <dgm:cxn modelId="{BFB55BF3-CCB4-444D-824F-CFF85E5AC51B}" type="presParOf" srcId="{0BFB70A1-C946-46A1-A33C-A359BEE8F603}" destId="{4E0AD348-F8D3-4D89-99ED-F210E65D8B54}" srcOrd="1" destOrd="0" presId="urn:microsoft.com/office/officeart/2005/8/layout/orgChart1"/>
    <dgm:cxn modelId="{78C331CA-0518-422A-A0A1-70654D957B9B}" type="presParOf" srcId="{4E0AD348-F8D3-4D89-99ED-F210E65D8B54}" destId="{78D42710-ACD0-4BAC-81F0-D556E7A17F15}" srcOrd="0" destOrd="0" presId="urn:microsoft.com/office/officeart/2005/8/layout/orgChart1"/>
    <dgm:cxn modelId="{3C751388-F383-44F2-A4C8-995228CCFAEB}" type="presParOf" srcId="{4E0AD348-F8D3-4D89-99ED-F210E65D8B54}" destId="{EDDD8163-8221-4A87-846A-DFDB0EDBD9B6}" srcOrd="1" destOrd="0" presId="urn:microsoft.com/office/officeart/2005/8/layout/orgChart1"/>
    <dgm:cxn modelId="{E1FE2631-5EF7-4BE0-8FBB-F7E9DAA5B2E1}" type="presParOf" srcId="{EDDD8163-8221-4A87-846A-DFDB0EDBD9B6}" destId="{3A2CD7A0-45B5-4993-8D7A-2C5244C9BD6E}" srcOrd="0" destOrd="0" presId="urn:microsoft.com/office/officeart/2005/8/layout/orgChart1"/>
    <dgm:cxn modelId="{EB2D43BE-11AF-4700-947F-6388D52BA2B3}" type="presParOf" srcId="{3A2CD7A0-45B5-4993-8D7A-2C5244C9BD6E}" destId="{326CE7D6-6834-4866-A774-08C7F76C3F45}" srcOrd="0" destOrd="0" presId="urn:microsoft.com/office/officeart/2005/8/layout/orgChart1"/>
    <dgm:cxn modelId="{6FCDEE9B-F58B-4F36-BBE8-B49811B71E48}" type="presParOf" srcId="{3A2CD7A0-45B5-4993-8D7A-2C5244C9BD6E}" destId="{159DEF08-34E4-4A0C-A250-89637B6483F1}" srcOrd="1" destOrd="0" presId="urn:microsoft.com/office/officeart/2005/8/layout/orgChart1"/>
    <dgm:cxn modelId="{6307558B-8721-4139-BE12-4618553F048A}" type="presParOf" srcId="{EDDD8163-8221-4A87-846A-DFDB0EDBD9B6}" destId="{B3C5831A-7DC0-4DF8-980B-C6D57B6E17B1}" srcOrd="1" destOrd="0" presId="urn:microsoft.com/office/officeart/2005/8/layout/orgChart1"/>
    <dgm:cxn modelId="{2717FFF2-23CA-4155-813B-04BBE8F7132E}" type="presParOf" srcId="{EDDD8163-8221-4A87-846A-DFDB0EDBD9B6}" destId="{3EEC41F5-9B63-4280-A3BE-38ABD1412775}" srcOrd="2" destOrd="0" presId="urn:microsoft.com/office/officeart/2005/8/layout/orgChart1"/>
    <dgm:cxn modelId="{EA99CB4C-E61B-430D-AA43-53FEC84A2404}" type="presParOf" srcId="{4E0AD348-F8D3-4D89-99ED-F210E65D8B54}" destId="{3C73D679-853F-440B-90C7-58E978F9A19B}" srcOrd="2" destOrd="0" presId="urn:microsoft.com/office/officeart/2005/8/layout/orgChart1"/>
    <dgm:cxn modelId="{5D7B6EA1-5AFC-4854-A31A-AF7F0D8ED393}" type="presParOf" srcId="{4E0AD348-F8D3-4D89-99ED-F210E65D8B54}" destId="{9DEEBEC8-5614-43A3-AFAC-41989C9013BF}" srcOrd="3" destOrd="0" presId="urn:microsoft.com/office/officeart/2005/8/layout/orgChart1"/>
    <dgm:cxn modelId="{C0F95971-8555-486D-88CB-23D6941AE7B6}" type="presParOf" srcId="{9DEEBEC8-5614-43A3-AFAC-41989C9013BF}" destId="{96A51D67-8C82-4B2E-AE8D-908B36A87F4B}" srcOrd="0" destOrd="0" presId="urn:microsoft.com/office/officeart/2005/8/layout/orgChart1"/>
    <dgm:cxn modelId="{B5CC4270-E52F-4A1D-9158-0DE3823254EB}" type="presParOf" srcId="{96A51D67-8C82-4B2E-AE8D-908B36A87F4B}" destId="{3EA8413E-BA80-4314-A094-C21DAA203C7D}" srcOrd="0" destOrd="0" presId="urn:microsoft.com/office/officeart/2005/8/layout/orgChart1"/>
    <dgm:cxn modelId="{88427205-2D7F-44AB-A9E0-356A9A4E1364}" type="presParOf" srcId="{96A51D67-8C82-4B2E-AE8D-908B36A87F4B}" destId="{DC326BC0-D498-4CE0-B19F-3F8997DBA6F8}" srcOrd="1" destOrd="0" presId="urn:microsoft.com/office/officeart/2005/8/layout/orgChart1"/>
    <dgm:cxn modelId="{AA03BCA3-1BA3-441D-BC8F-30A3881E42C0}" type="presParOf" srcId="{9DEEBEC8-5614-43A3-AFAC-41989C9013BF}" destId="{07795B08-23C5-4FF3-882E-59C00361196C}" srcOrd="1" destOrd="0" presId="urn:microsoft.com/office/officeart/2005/8/layout/orgChart1"/>
    <dgm:cxn modelId="{FFF4C9FA-90E7-40D8-A108-379CAE024E83}" type="presParOf" srcId="{07795B08-23C5-4FF3-882E-59C00361196C}" destId="{F751E5AB-2E30-4892-BDFE-5A5150C6D577}" srcOrd="0" destOrd="0" presId="urn:microsoft.com/office/officeart/2005/8/layout/orgChart1"/>
    <dgm:cxn modelId="{1B539831-98A0-4893-8682-381052AAAE38}" type="presParOf" srcId="{07795B08-23C5-4FF3-882E-59C00361196C}" destId="{4F574B69-3AFD-454F-BC9D-7A01FBA7E45B}" srcOrd="1" destOrd="0" presId="urn:microsoft.com/office/officeart/2005/8/layout/orgChart1"/>
    <dgm:cxn modelId="{2A7340AF-C143-45F2-BF56-A011411BBD13}" type="presParOf" srcId="{4F574B69-3AFD-454F-BC9D-7A01FBA7E45B}" destId="{093D7F8B-96B2-4B88-976C-5DE0B88D7BD7}" srcOrd="0" destOrd="0" presId="urn:microsoft.com/office/officeart/2005/8/layout/orgChart1"/>
    <dgm:cxn modelId="{10EA5C6A-C8E9-41D6-98CC-B45620397790}" type="presParOf" srcId="{093D7F8B-96B2-4B88-976C-5DE0B88D7BD7}" destId="{B4CA39BA-0295-4CD3-A23A-48326E93D79B}" srcOrd="0" destOrd="0" presId="urn:microsoft.com/office/officeart/2005/8/layout/orgChart1"/>
    <dgm:cxn modelId="{C29B2353-4D66-485C-81CB-3E1ABE4A9C61}" type="presParOf" srcId="{093D7F8B-96B2-4B88-976C-5DE0B88D7BD7}" destId="{A25E89C4-68DC-4841-9345-D0014948E447}" srcOrd="1" destOrd="0" presId="urn:microsoft.com/office/officeart/2005/8/layout/orgChart1"/>
    <dgm:cxn modelId="{1CEB6AA0-CAAB-4461-85BC-978F69B4878C}" type="presParOf" srcId="{4F574B69-3AFD-454F-BC9D-7A01FBA7E45B}" destId="{421E1CEF-E0B0-462F-A462-678B9478B263}" srcOrd="1" destOrd="0" presId="urn:microsoft.com/office/officeart/2005/8/layout/orgChart1"/>
    <dgm:cxn modelId="{4DB9FCAA-9295-4088-8C22-FE3BA6E4CB40}" type="presParOf" srcId="{4F574B69-3AFD-454F-BC9D-7A01FBA7E45B}" destId="{73983FA4-9E8A-44EC-AD26-E5C8542B717B}" srcOrd="2" destOrd="0" presId="urn:microsoft.com/office/officeart/2005/8/layout/orgChart1"/>
    <dgm:cxn modelId="{564E47AB-87E4-475B-978A-BF8D7C7E59E3}" type="presParOf" srcId="{9DEEBEC8-5614-43A3-AFAC-41989C9013BF}" destId="{76AD28A4-3E28-4521-B169-9EBC9533D7BD}" srcOrd="2" destOrd="0" presId="urn:microsoft.com/office/officeart/2005/8/layout/orgChart1"/>
    <dgm:cxn modelId="{A5136ECB-D201-4C1F-B37A-81EB838BDD0A}" type="presParOf" srcId="{4E0AD348-F8D3-4D89-99ED-F210E65D8B54}" destId="{6C3E0272-1086-4959-A1CB-0F7725032489}" srcOrd="4" destOrd="0" presId="urn:microsoft.com/office/officeart/2005/8/layout/orgChart1"/>
    <dgm:cxn modelId="{B35351AF-469E-4A45-BBBA-4956F5E5D27B}" type="presParOf" srcId="{4E0AD348-F8D3-4D89-99ED-F210E65D8B54}" destId="{9B4D2F3F-5D7A-4691-A124-45935438C53A}" srcOrd="5" destOrd="0" presId="urn:microsoft.com/office/officeart/2005/8/layout/orgChart1"/>
    <dgm:cxn modelId="{97EE1878-472E-4B55-9050-9F1A2E9AD69C}" type="presParOf" srcId="{9B4D2F3F-5D7A-4691-A124-45935438C53A}" destId="{D6D1235D-440E-4083-818F-E40B16496F94}" srcOrd="0" destOrd="0" presId="urn:microsoft.com/office/officeart/2005/8/layout/orgChart1"/>
    <dgm:cxn modelId="{A33D19E6-8F61-482E-BB4C-3272BE69CCFB}" type="presParOf" srcId="{D6D1235D-440E-4083-818F-E40B16496F94}" destId="{2214693C-75A7-4DA1-A788-DE8A06A06373}" srcOrd="0" destOrd="0" presId="urn:microsoft.com/office/officeart/2005/8/layout/orgChart1"/>
    <dgm:cxn modelId="{74075665-108B-4BAD-AB87-ED6BA28CC3F0}" type="presParOf" srcId="{D6D1235D-440E-4083-818F-E40B16496F94}" destId="{E0AA684F-735C-4BD4-81B4-54E5582673CB}" srcOrd="1" destOrd="0" presId="urn:microsoft.com/office/officeart/2005/8/layout/orgChart1"/>
    <dgm:cxn modelId="{773BF4B6-B959-450C-B6CE-E42196C3E828}" type="presParOf" srcId="{9B4D2F3F-5D7A-4691-A124-45935438C53A}" destId="{A925E7A7-A38F-40D6-B2DB-1E9A7F4F2B45}" srcOrd="1" destOrd="0" presId="urn:microsoft.com/office/officeart/2005/8/layout/orgChart1"/>
    <dgm:cxn modelId="{E3617AAD-6205-469C-BA1F-5FC3576E3459}" type="presParOf" srcId="{9B4D2F3F-5D7A-4691-A124-45935438C53A}" destId="{96539851-CFB9-4177-A575-BBFADE571313}" srcOrd="2" destOrd="0" presId="urn:microsoft.com/office/officeart/2005/8/layout/orgChart1"/>
    <dgm:cxn modelId="{85720710-FAF8-475C-A4F6-5932ACB62E6B}" type="presParOf" srcId="{4E0AD348-F8D3-4D89-99ED-F210E65D8B54}" destId="{00675FEC-8F0C-49B5-BC90-B0EE8FDC7548}" srcOrd="6" destOrd="0" presId="urn:microsoft.com/office/officeart/2005/8/layout/orgChart1"/>
    <dgm:cxn modelId="{2DE5F5DD-A834-4625-A557-B44EB445DA1B}" type="presParOf" srcId="{4E0AD348-F8D3-4D89-99ED-F210E65D8B54}" destId="{FC049335-1C55-4E75-826D-6E4D9FF77271}" srcOrd="7" destOrd="0" presId="urn:microsoft.com/office/officeart/2005/8/layout/orgChart1"/>
    <dgm:cxn modelId="{07B07C1A-8F91-4AF0-9F18-3291BF8D4215}" type="presParOf" srcId="{FC049335-1C55-4E75-826D-6E4D9FF77271}" destId="{BF806BA3-B097-45ED-ABC4-ECAF55693D8D}" srcOrd="0" destOrd="0" presId="urn:microsoft.com/office/officeart/2005/8/layout/orgChart1"/>
    <dgm:cxn modelId="{5F05DC54-5D93-4E6A-825C-C78202B71525}" type="presParOf" srcId="{BF806BA3-B097-45ED-ABC4-ECAF55693D8D}" destId="{7373C718-3224-4A75-A3FE-FA2FF382F113}" srcOrd="0" destOrd="0" presId="urn:microsoft.com/office/officeart/2005/8/layout/orgChart1"/>
    <dgm:cxn modelId="{12DC2768-A37C-4124-B464-DE859737412D}" type="presParOf" srcId="{BF806BA3-B097-45ED-ABC4-ECAF55693D8D}" destId="{F288F463-1E2D-4BD7-A393-81AF28D3F5C4}" srcOrd="1" destOrd="0" presId="urn:microsoft.com/office/officeart/2005/8/layout/orgChart1"/>
    <dgm:cxn modelId="{FD7C77FA-0380-42EF-A174-CE3CB5D48E89}" type="presParOf" srcId="{FC049335-1C55-4E75-826D-6E4D9FF77271}" destId="{745FB8DB-7B9F-4DE9-B913-666556AEB075}" srcOrd="1" destOrd="0" presId="urn:microsoft.com/office/officeart/2005/8/layout/orgChart1"/>
    <dgm:cxn modelId="{D9782A1F-26FD-417F-BB61-A79F3762ED87}" type="presParOf" srcId="{FC049335-1C55-4E75-826D-6E4D9FF77271}" destId="{4DE5CB6F-4A89-4A78-B908-212FF3B371D2}" srcOrd="2" destOrd="0" presId="urn:microsoft.com/office/officeart/2005/8/layout/orgChart1"/>
    <dgm:cxn modelId="{A95BF3CD-3F29-435A-B6A5-CB3629BF2B55}" type="presParOf" srcId="{0BFB70A1-C946-46A1-A33C-A359BEE8F603}" destId="{36B74AA8-7FB0-4982-BD8E-55BE56A7DCE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675FEC-8F0C-49B5-BC90-B0EE8FDC7548}">
      <dsp:nvSpPr>
        <dsp:cNvPr id="0" name=""/>
        <dsp:cNvSpPr/>
      </dsp:nvSpPr>
      <dsp:spPr>
        <a:xfrm>
          <a:off x="5410200" y="1222895"/>
          <a:ext cx="4237302" cy="4902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133"/>
              </a:lnTo>
              <a:lnTo>
                <a:pt x="4237302" y="245133"/>
              </a:lnTo>
              <a:lnTo>
                <a:pt x="4237302" y="49026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E0272-1086-4959-A1CB-0F7725032489}">
      <dsp:nvSpPr>
        <dsp:cNvPr id="0" name=""/>
        <dsp:cNvSpPr/>
      </dsp:nvSpPr>
      <dsp:spPr>
        <a:xfrm>
          <a:off x="5410200" y="1222895"/>
          <a:ext cx="1412434" cy="4902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133"/>
              </a:lnTo>
              <a:lnTo>
                <a:pt x="1412434" y="245133"/>
              </a:lnTo>
              <a:lnTo>
                <a:pt x="1412434" y="49026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51E5AB-2E30-4892-BDFE-5A5150C6D577}">
      <dsp:nvSpPr>
        <dsp:cNvPr id="0" name=""/>
        <dsp:cNvSpPr/>
      </dsp:nvSpPr>
      <dsp:spPr>
        <a:xfrm>
          <a:off x="3063925" y="2880462"/>
          <a:ext cx="350190" cy="1073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3916"/>
              </a:lnTo>
              <a:lnTo>
                <a:pt x="350190" y="107391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73D679-853F-440B-90C7-58E978F9A19B}">
      <dsp:nvSpPr>
        <dsp:cNvPr id="0" name=""/>
        <dsp:cNvSpPr/>
      </dsp:nvSpPr>
      <dsp:spPr>
        <a:xfrm>
          <a:off x="3997765" y="1222895"/>
          <a:ext cx="1412434" cy="490266"/>
        </a:xfrm>
        <a:custGeom>
          <a:avLst/>
          <a:gdLst/>
          <a:ahLst/>
          <a:cxnLst/>
          <a:rect l="0" t="0" r="0" b="0"/>
          <a:pathLst>
            <a:path>
              <a:moveTo>
                <a:pt x="1412434" y="0"/>
              </a:moveTo>
              <a:lnTo>
                <a:pt x="1412434" y="245133"/>
              </a:lnTo>
              <a:lnTo>
                <a:pt x="0" y="245133"/>
              </a:lnTo>
              <a:lnTo>
                <a:pt x="0" y="49026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D42710-ACD0-4BAC-81F0-D556E7A17F15}">
      <dsp:nvSpPr>
        <dsp:cNvPr id="0" name=""/>
        <dsp:cNvSpPr/>
      </dsp:nvSpPr>
      <dsp:spPr>
        <a:xfrm>
          <a:off x="1172897" y="1222895"/>
          <a:ext cx="4237302" cy="490266"/>
        </a:xfrm>
        <a:custGeom>
          <a:avLst/>
          <a:gdLst/>
          <a:ahLst/>
          <a:cxnLst/>
          <a:rect l="0" t="0" r="0" b="0"/>
          <a:pathLst>
            <a:path>
              <a:moveTo>
                <a:pt x="4237302" y="0"/>
              </a:moveTo>
              <a:lnTo>
                <a:pt x="4237302" y="245133"/>
              </a:lnTo>
              <a:lnTo>
                <a:pt x="0" y="245133"/>
              </a:lnTo>
              <a:lnTo>
                <a:pt x="0" y="49026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A8E00F-F0E7-4BC1-9035-57AD29E146B7}">
      <dsp:nvSpPr>
        <dsp:cNvPr id="0" name=""/>
        <dsp:cNvSpPr/>
      </dsp:nvSpPr>
      <dsp:spPr>
        <a:xfrm>
          <a:off x="4242899" y="55594"/>
          <a:ext cx="2334601" cy="11673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Preprocessing</a:t>
          </a:r>
          <a:endParaRPr lang="LID4096" sz="2500" kern="1200" dirty="0"/>
        </a:p>
      </dsp:txBody>
      <dsp:txXfrm>
        <a:off x="4242899" y="55594"/>
        <a:ext cx="2334601" cy="1167300"/>
      </dsp:txXfrm>
    </dsp:sp>
    <dsp:sp modelId="{326CE7D6-6834-4866-A774-08C7F76C3F45}">
      <dsp:nvSpPr>
        <dsp:cNvPr id="0" name=""/>
        <dsp:cNvSpPr/>
      </dsp:nvSpPr>
      <dsp:spPr>
        <a:xfrm>
          <a:off x="5597" y="1713161"/>
          <a:ext cx="2334601" cy="11673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CNN</a:t>
          </a:r>
          <a:endParaRPr lang="LID4096" sz="2500" kern="1200" dirty="0"/>
        </a:p>
      </dsp:txBody>
      <dsp:txXfrm>
        <a:off x="5597" y="1713161"/>
        <a:ext cx="2334601" cy="1167300"/>
      </dsp:txXfrm>
    </dsp:sp>
    <dsp:sp modelId="{3EA8413E-BA80-4314-A094-C21DAA203C7D}">
      <dsp:nvSpPr>
        <dsp:cNvPr id="0" name=""/>
        <dsp:cNvSpPr/>
      </dsp:nvSpPr>
      <dsp:spPr>
        <a:xfrm>
          <a:off x="2830465" y="1713161"/>
          <a:ext cx="2334601" cy="11673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CNN</a:t>
          </a:r>
          <a:endParaRPr lang="LID4096" sz="2500" kern="1200" dirty="0"/>
        </a:p>
      </dsp:txBody>
      <dsp:txXfrm>
        <a:off x="2830465" y="1713161"/>
        <a:ext cx="2334601" cy="1167300"/>
      </dsp:txXfrm>
    </dsp:sp>
    <dsp:sp modelId="{B4CA39BA-0295-4CD3-A23A-48326E93D79B}">
      <dsp:nvSpPr>
        <dsp:cNvPr id="0" name=""/>
        <dsp:cNvSpPr/>
      </dsp:nvSpPr>
      <dsp:spPr>
        <a:xfrm>
          <a:off x="3414115" y="3370728"/>
          <a:ext cx="2334601" cy="11673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XGBoost</a:t>
          </a:r>
          <a:endParaRPr lang="LID4096" sz="2500" kern="1200" dirty="0"/>
        </a:p>
      </dsp:txBody>
      <dsp:txXfrm>
        <a:off x="3414115" y="3370728"/>
        <a:ext cx="2334601" cy="1167300"/>
      </dsp:txXfrm>
    </dsp:sp>
    <dsp:sp modelId="{2214693C-75A7-4DA1-A788-DE8A06A06373}">
      <dsp:nvSpPr>
        <dsp:cNvPr id="0" name=""/>
        <dsp:cNvSpPr/>
      </dsp:nvSpPr>
      <dsp:spPr>
        <a:xfrm>
          <a:off x="5655333" y="1713161"/>
          <a:ext cx="2334601" cy="11673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VGG16</a:t>
          </a:r>
          <a:endParaRPr lang="LID4096" sz="2500" kern="1200" dirty="0"/>
        </a:p>
      </dsp:txBody>
      <dsp:txXfrm>
        <a:off x="5655333" y="1713161"/>
        <a:ext cx="2334601" cy="1167300"/>
      </dsp:txXfrm>
    </dsp:sp>
    <dsp:sp modelId="{7373C718-3224-4A75-A3FE-FA2FF382F113}">
      <dsp:nvSpPr>
        <dsp:cNvPr id="0" name=""/>
        <dsp:cNvSpPr/>
      </dsp:nvSpPr>
      <dsp:spPr>
        <a:xfrm>
          <a:off x="8480201" y="1713161"/>
          <a:ext cx="2334601" cy="11673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EffectiveNetB3</a:t>
          </a:r>
          <a:endParaRPr lang="LID4096" sz="2500" kern="1200" dirty="0"/>
        </a:p>
      </dsp:txBody>
      <dsp:txXfrm>
        <a:off x="8480201" y="1713161"/>
        <a:ext cx="2334601" cy="11673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F050F3A-0527-41E7-87F2-95DFE7654FF9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DAAC0B9-CE17-4569-93F3-605D14EDE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48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Less than 1 percent of the population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 is diagnosed with a malignant (cancerous) brain tumor during their lifetime. </a:t>
            </a:r>
            <a:endParaRPr lang="en-US" dirty="0"/>
          </a:p>
          <a:p>
            <a:r>
              <a:rPr lang="en-US" dirty="0"/>
              <a:t>There are more than 120 brain tumors. Classified by their location and type of cells they are made of.</a:t>
            </a:r>
          </a:p>
          <a:p>
            <a:r>
              <a:rPr lang="en-US" dirty="0"/>
              <a:t>Certain types of tumors are typically benign (noncancerous), while others are typically malignant (cancerous). Others may have a 50/50 chance of being cancerous.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AC0B9-CE17-4569-93F3-605D14EDEAE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49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Glioma is the most common cancerous tumor</a:t>
            </a:r>
          </a:p>
          <a:p>
            <a:r>
              <a:rPr lang="en-US" dirty="0"/>
              <a:t>Meningioma is the most common benign tumor</a:t>
            </a:r>
            <a:endParaRPr lang="he-IL" dirty="0"/>
          </a:p>
          <a:p>
            <a:r>
              <a:rPr lang="he-IL" b="0" i="0" dirty="0">
                <a:solidFill>
                  <a:srgbClr val="202124"/>
                </a:solidFill>
                <a:effectLst/>
                <a:latin typeface="Google Sans"/>
              </a:rPr>
              <a:t>הִיפּוֹפִיזָה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AC0B9-CE17-4569-93F3-605D14EDEAE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915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took the output of this layer and used it as an input for the </a:t>
            </a:r>
            <a:r>
              <a:rPr lang="en-US" dirty="0" err="1"/>
              <a:t>XGBoost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AC0B9-CE17-4569-93F3-605D14EDEAE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55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17-20 images per person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AC0B9-CE17-4569-93F3-605D14EDEAE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67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CD95B37B-52AA-44AD-8C97-F12ACB87C9F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56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41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35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7905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138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933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1322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0152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830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763867"/>
            <a:ext cx="8610600" cy="1293028"/>
          </a:xfrm>
        </p:spPr>
        <p:txBody>
          <a:bodyPr/>
          <a:lstStyle>
            <a:lvl1pPr algn="l"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82DDAC-6460-4EF6-65A8-9558F8FDA6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5" t="8515" r="11725" b="3953"/>
          <a:stretch/>
        </p:blipFill>
        <p:spPr>
          <a:xfrm>
            <a:off x="9385923" y="0"/>
            <a:ext cx="2806077" cy="205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11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181089" cy="955675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18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3865"/>
            <a:ext cx="8610600" cy="1293028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728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100" y="783942"/>
            <a:ext cx="8610600" cy="12954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06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596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808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861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310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763867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5B37B-52AA-44AD-8C97-F12ACB87C9F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38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13" Type="http://schemas.openxmlformats.org/officeDocument/2006/relationships/image" Target="../media/image29.jpg"/><Relationship Id="rId18" Type="http://schemas.openxmlformats.org/officeDocument/2006/relationships/image" Target="../media/image17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12" Type="http://schemas.openxmlformats.org/officeDocument/2006/relationships/image" Target="../media/image28.jpg"/><Relationship Id="rId17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g"/><Relationship Id="rId11" Type="http://schemas.openxmlformats.org/officeDocument/2006/relationships/image" Target="../media/image27.jpg"/><Relationship Id="rId5" Type="http://schemas.openxmlformats.org/officeDocument/2006/relationships/image" Target="../media/image21.jpg"/><Relationship Id="rId15" Type="http://schemas.openxmlformats.org/officeDocument/2006/relationships/image" Target="../media/image14.jpg"/><Relationship Id="rId10" Type="http://schemas.openxmlformats.org/officeDocument/2006/relationships/image" Target="../media/image26.jpg"/><Relationship Id="rId19" Type="http://schemas.openxmlformats.org/officeDocument/2006/relationships/image" Target="../media/image18.jpg"/><Relationship Id="rId4" Type="http://schemas.openxmlformats.org/officeDocument/2006/relationships/image" Target="../media/image20.jpg"/><Relationship Id="rId9" Type="http://schemas.openxmlformats.org/officeDocument/2006/relationships/image" Target="../media/image25.jpg"/><Relationship Id="rId14" Type="http://schemas.openxmlformats.org/officeDocument/2006/relationships/image" Target="../media/image13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13" Type="http://schemas.openxmlformats.org/officeDocument/2006/relationships/image" Target="../media/image13.jpg"/><Relationship Id="rId18" Type="http://schemas.openxmlformats.org/officeDocument/2006/relationships/image" Target="../media/image18.jp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12" Type="http://schemas.openxmlformats.org/officeDocument/2006/relationships/image" Target="../media/image29.jpg"/><Relationship Id="rId17" Type="http://schemas.openxmlformats.org/officeDocument/2006/relationships/image" Target="../media/image17.jpg"/><Relationship Id="rId2" Type="http://schemas.openxmlformats.org/officeDocument/2006/relationships/image" Target="../media/image19.jpg"/><Relationship Id="rId16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11" Type="http://schemas.openxmlformats.org/officeDocument/2006/relationships/image" Target="../media/image28.jpg"/><Relationship Id="rId5" Type="http://schemas.openxmlformats.org/officeDocument/2006/relationships/image" Target="../media/image22.jpg"/><Relationship Id="rId15" Type="http://schemas.openxmlformats.org/officeDocument/2006/relationships/image" Target="../media/image15.jpg"/><Relationship Id="rId10" Type="http://schemas.openxmlformats.org/officeDocument/2006/relationships/image" Target="../media/image27.jpg"/><Relationship Id="rId4" Type="http://schemas.openxmlformats.org/officeDocument/2006/relationships/image" Target="../media/image21.jpg"/><Relationship Id="rId9" Type="http://schemas.openxmlformats.org/officeDocument/2006/relationships/image" Target="../media/image26.jpg"/><Relationship Id="rId1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13" Type="http://schemas.openxmlformats.org/officeDocument/2006/relationships/image" Target="../media/image41.jpg"/><Relationship Id="rId18" Type="http://schemas.openxmlformats.org/officeDocument/2006/relationships/image" Target="../media/image46.jpg"/><Relationship Id="rId3" Type="http://schemas.openxmlformats.org/officeDocument/2006/relationships/image" Target="../media/image31.jpg"/><Relationship Id="rId21" Type="http://schemas.openxmlformats.org/officeDocument/2006/relationships/image" Target="../media/image49.jpg"/><Relationship Id="rId7" Type="http://schemas.openxmlformats.org/officeDocument/2006/relationships/image" Target="../media/image35.jpg"/><Relationship Id="rId12" Type="http://schemas.openxmlformats.org/officeDocument/2006/relationships/image" Target="../media/image40.jpg"/><Relationship Id="rId17" Type="http://schemas.openxmlformats.org/officeDocument/2006/relationships/image" Target="../media/image45.jpg"/><Relationship Id="rId25" Type="http://schemas.openxmlformats.org/officeDocument/2006/relationships/image" Target="../media/image53.jpg"/><Relationship Id="rId2" Type="http://schemas.openxmlformats.org/officeDocument/2006/relationships/image" Target="../media/image30.jpg"/><Relationship Id="rId16" Type="http://schemas.openxmlformats.org/officeDocument/2006/relationships/image" Target="../media/image44.jpg"/><Relationship Id="rId20" Type="http://schemas.openxmlformats.org/officeDocument/2006/relationships/image" Target="../media/image4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g"/><Relationship Id="rId11" Type="http://schemas.openxmlformats.org/officeDocument/2006/relationships/image" Target="../media/image39.jpg"/><Relationship Id="rId24" Type="http://schemas.openxmlformats.org/officeDocument/2006/relationships/image" Target="../media/image52.jpg"/><Relationship Id="rId5" Type="http://schemas.openxmlformats.org/officeDocument/2006/relationships/image" Target="../media/image33.jpg"/><Relationship Id="rId15" Type="http://schemas.openxmlformats.org/officeDocument/2006/relationships/image" Target="../media/image43.jpg"/><Relationship Id="rId23" Type="http://schemas.openxmlformats.org/officeDocument/2006/relationships/image" Target="../media/image51.jpg"/><Relationship Id="rId10" Type="http://schemas.openxmlformats.org/officeDocument/2006/relationships/image" Target="../media/image38.jpg"/><Relationship Id="rId19" Type="http://schemas.openxmlformats.org/officeDocument/2006/relationships/image" Target="../media/image47.jpg"/><Relationship Id="rId4" Type="http://schemas.openxmlformats.org/officeDocument/2006/relationships/image" Target="../media/image32.jpg"/><Relationship Id="rId9" Type="http://schemas.openxmlformats.org/officeDocument/2006/relationships/image" Target="../media/image37.jpg"/><Relationship Id="rId14" Type="http://schemas.openxmlformats.org/officeDocument/2006/relationships/image" Target="../media/image42.jpg"/><Relationship Id="rId22" Type="http://schemas.openxmlformats.org/officeDocument/2006/relationships/image" Target="../media/image5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AA2D2A-0AEC-4E35-8DE3-CC69786F1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E98D92-D38F-D809-DB37-3AAA8D7601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Brain Tumor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498767-75C1-806A-92DD-9774FE319A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Alin Finkelshtein and Felix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Doctorman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0596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FE31D-65DE-BD15-4093-56B223751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D9B270-9A80-13EF-F20B-119F1B6BB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00887"/>
            <a:ext cx="10820400" cy="1813914"/>
          </a:xfrm>
        </p:spPr>
        <p:txBody>
          <a:bodyPr/>
          <a:lstStyle/>
          <a:p>
            <a:r>
              <a:rPr lang="en-US" dirty="0"/>
              <a:t>Original image (512, 512, 3)</a:t>
            </a:r>
            <a:r>
              <a:rPr lang="en-US" dirty="0">
                <a:sym typeface="Wingdings" panose="05000000000000000000" pitchFamily="2" charset="2"/>
              </a:rPr>
              <a:t>dimensions reduction  (128, 128,  1)</a:t>
            </a:r>
          </a:p>
          <a:p>
            <a:r>
              <a:rPr lang="en-US" dirty="0"/>
              <a:t>Split to X &amp; y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X.shape</a:t>
            </a:r>
            <a:r>
              <a:rPr lang="en-US" dirty="0">
                <a:sym typeface="Wingdings" panose="05000000000000000000" pitchFamily="2" charset="2"/>
              </a:rPr>
              <a:t> (5712, 128, 128, 1)</a:t>
            </a:r>
          </a:p>
          <a:p>
            <a:pPr marL="0" lvl="4" indent="0">
              <a:spcBef>
                <a:spcPts val="1000"/>
              </a:spcBef>
              <a:buNone/>
            </a:pPr>
            <a:r>
              <a:rPr lang="en-US" altLang="en-US" sz="2200" dirty="0"/>
              <a:t>		      </a:t>
            </a:r>
            <a:r>
              <a:rPr lang="en-US" altLang="en-US" sz="2200" dirty="0" err="1"/>
              <a:t>y_train</a:t>
            </a:r>
            <a:r>
              <a:rPr lang="en-US" altLang="en-US" sz="2200" dirty="0"/>
              <a:t> = </a:t>
            </a:r>
            <a:r>
              <a:rPr lang="en-US" altLang="en-US" sz="2200" dirty="0" err="1"/>
              <a:t>to_categorical</a:t>
            </a:r>
            <a:r>
              <a:rPr lang="en-US" altLang="en-US" sz="2200" dirty="0"/>
              <a:t>(y, </a:t>
            </a:r>
            <a:r>
              <a:rPr lang="en-US" altLang="en-US" sz="2200" dirty="0" err="1"/>
              <a:t>num_classes</a:t>
            </a:r>
            <a:r>
              <a:rPr lang="en-US" altLang="en-US" sz="2200" dirty="0"/>
              <a:t> = 4)</a:t>
            </a:r>
          </a:p>
          <a:p>
            <a:pPr marL="342900" lvl="4" indent="-342900">
              <a:spcBef>
                <a:spcPts val="1000"/>
              </a:spcBef>
            </a:pPr>
            <a:r>
              <a:rPr lang="en-US" altLang="en-US" sz="2200" dirty="0"/>
              <a:t>Split to Train and validation </a:t>
            </a:r>
          </a:p>
          <a:p>
            <a:pPr marL="0" lvl="4" indent="0">
              <a:spcBef>
                <a:spcPts val="1000"/>
              </a:spcBef>
              <a:buNone/>
            </a:pPr>
            <a:endParaRPr lang="en-US" altLang="en-US" sz="2200" dirty="0"/>
          </a:p>
          <a:p>
            <a:pPr marL="1828800" lvl="4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874751-83BC-129D-EBB7-4977D40FB5BA}"/>
              </a:ext>
            </a:extLst>
          </p:cNvPr>
          <p:cNvSpPr txBox="1"/>
          <p:nvPr/>
        </p:nvSpPr>
        <p:spPr>
          <a:xfrm>
            <a:off x="1924492" y="4263656"/>
            <a:ext cx="9581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Train                            Validation                           Test    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F957D0-DF80-737C-11D4-F38C93DEDCD6}"/>
              </a:ext>
            </a:extLst>
          </p:cNvPr>
          <p:cNvSpPr txBox="1"/>
          <p:nvPr/>
        </p:nvSpPr>
        <p:spPr>
          <a:xfrm>
            <a:off x="520995" y="4965405"/>
            <a:ext cx="1067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X.shape</a:t>
            </a:r>
            <a:r>
              <a:rPr lang="en-US" dirty="0"/>
              <a:t>          (4569, 128, 128, 1)                     (1143,  128, 128, 1)                       (1311, 128, 128, 1) 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295BFD-ABF6-33AD-3369-64B6BB816363}"/>
              </a:ext>
            </a:extLst>
          </p:cNvPr>
          <p:cNvSpPr txBox="1"/>
          <p:nvPr/>
        </p:nvSpPr>
        <p:spPr>
          <a:xfrm>
            <a:off x="520994" y="5574821"/>
            <a:ext cx="1067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np.array</a:t>
            </a:r>
            <a:r>
              <a:rPr lang="en-US" dirty="0"/>
              <a:t>(y).shape         (4569, 4)                                     (1143,  4)                                       (1311, 4)     </a:t>
            </a:r>
          </a:p>
        </p:txBody>
      </p:sp>
    </p:spTree>
    <p:extLst>
      <p:ext uri="{BB962C8B-B14F-4D97-AF65-F5344CB8AC3E}">
        <p14:creationId xmlns:p14="http://schemas.microsoft.com/office/powerpoint/2010/main" val="842201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6C50-5F48-822D-3940-AA695BB1E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05" y="0"/>
            <a:ext cx="8610600" cy="1293028"/>
          </a:xfrm>
        </p:spPr>
        <p:txBody>
          <a:bodyPr/>
          <a:lstStyle/>
          <a:p>
            <a:r>
              <a:rPr lang="en-US" dirty="0" err="1"/>
              <a:t>CNN_model</a:t>
            </a:r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9C242B0-7266-6E49-0DD8-B54C77638B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" r="-888" b="70008"/>
          <a:stretch/>
        </p:blipFill>
        <p:spPr bwMode="auto">
          <a:xfrm>
            <a:off x="0" y="1183125"/>
            <a:ext cx="3727750" cy="567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B33155B-7126-2D93-9E50-51D8E9CCD5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93" b="35504"/>
          <a:stretch/>
        </p:blipFill>
        <p:spPr bwMode="auto">
          <a:xfrm>
            <a:off x="3727750" y="1183124"/>
            <a:ext cx="3236576" cy="566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F0C2440-DA96-CBCD-9494-6763FF289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96"/>
          <a:stretch/>
        </p:blipFill>
        <p:spPr bwMode="auto">
          <a:xfrm>
            <a:off x="7194292" y="1105786"/>
            <a:ext cx="3161820" cy="569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F18C9B8-D4DC-4E09-9803-E1E4F77E0777}"/>
              </a:ext>
            </a:extLst>
          </p:cNvPr>
          <p:cNvSpPr/>
          <p:nvPr/>
        </p:nvSpPr>
        <p:spPr>
          <a:xfrm>
            <a:off x="0" y="1105786"/>
            <a:ext cx="3727750" cy="3688156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4A77C2-0FB3-42F6-B19F-05F61CF12E4A}"/>
              </a:ext>
            </a:extLst>
          </p:cNvPr>
          <p:cNvSpPr/>
          <p:nvPr/>
        </p:nvSpPr>
        <p:spPr>
          <a:xfrm>
            <a:off x="3727750" y="1888501"/>
            <a:ext cx="3236576" cy="2523701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93F4F7E-B184-4C0A-BB77-421F112D875C}"/>
              </a:ext>
            </a:extLst>
          </p:cNvPr>
          <p:cNvSpPr/>
          <p:nvPr/>
        </p:nvSpPr>
        <p:spPr>
          <a:xfrm>
            <a:off x="3727750" y="4413026"/>
            <a:ext cx="3236576" cy="243828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366B398-487F-46C4-AA26-570459543E8F}"/>
              </a:ext>
            </a:extLst>
          </p:cNvPr>
          <p:cNvSpPr/>
          <p:nvPr/>
        </p:nvSpPr>
        <p:spPr>
          <a:xfrm>
            <a:off x="7156914" y="1105786"/>
            <a:ext cx="3236576" cy="2523701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F13AFC-265B-41FA-A3B6-5617B4D51972}"/>
              </a:ext>
            </a:extLst>
          </p:cNvPr>
          <p:cNvSpPr/>
          <p:nvPr/>
        </p:nvSpPr>
        <p:spPr>
          <a:xfrm>
            <a:off x="0" y="4793942"/>
            <a:ext cx="3690372" cy="2057365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823EFDA-A3DD-4434-9640-35589FF16453}"/>
              </a:ext>
            </a:extLst>
          </p:cNvPr>
          <p:cNvSpPr/>
          <p:nvPr/>
        </p:nvSpPr>
        <p:spPr>
          <a:xfrm>
            <a:off x="3805355" y="932155"/>
            <a:ext cx="3236576" cy="956345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63A00E-2C51-4FCE-BEB1-0A917D1547A1}"/>
              </a:ext>
            </a:extLst>
          </p:cNvPr>
          <p:cNvSpPr/>
          <p:nvPr/>
        </p:nvSpPr>
        <p:spPr>
          <a:xfrm>
            <a:off x="3805355" y="772357"/>
            <a:ext cx="3236576" cy="3334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758770-37CF-4579-B828-4BDD72B5F3D6}"/>
              </a:ext>
            </a:extLst>
          </p:cNvPr>
          <p:cNvSpPr txBox="1"/>
          <p:nvPr/>
        </p:nvSpPr>
        <p:spPr>
          <a:xfrm>
            <a:off x="10093911" y="4731798"/>
            <a:ext cx="1882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Fully connected</a:t>
            </a:r>
            <a:endParaRPr lang="LID4096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BD67F5-FC06-4260-A66E-39E6011D026F}"/>
              </a:ext>
            </a:extLst>
          </p:cNvPr>
          <p:cNvSpPr txBox="1"/>
          <p:nvPr/>
        </p:nvSpPr>
        <p:spPr>
          <a:xfrm>
            <a:off x="10088929" y="5486752"/>
            <a:ext cx="1882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0.5</a:t>
            </a:r>
            <a:endParaRPr lang="LID4096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3F01C0-E933-4B07-A089-AC4D856BE54B}"/>
              </a:ext>
            </a:extLst>
          </p:cNvPr>
          <p:cNvSpPr txBox="1"/>
          <p:nvPr/>
        </p:nvSpPr>
        <p:spPr>
          <a:xfrm>
            <a:off x="10088929" y="6241706"/>
            <a:ext cx="1882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softmax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99797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3DB93-DA79-0287-4F3C-192DC9F89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architecture</a:t>
            </a:r>
          </a:p>
        </p:txBody>
      </p:sp>
      <p:pic>
        <p:nvPicPr>
          <p:cNvPr id="12290" name="Picture 2" descr="tensorflow - Create CNN model architecture diagram in Keras ...">
            <a:extLst>
              <a:ext uri="{FF2B5EF4-FFF2-40B4-BE49-F238E27FC236}">
                <a16:creationId xmlns:a16="http://schemas.microsoft.com/office/drawing/2014/main" id="{D66D6D06-E260-98BC-F87E-890179BFE1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809" y="2193925"/>
            <a:ext cx="8176381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05178A-8524-3592-D40C-233DF371A92F}"/>
              </a:ext>
            </a:extLst>
          </p:cNvPr>
          <p:cNvSpPr txBox="1"/>
          <p:nvPr/>
        </p:nvSpPr>
        <p:spPr>
          <a:xfrm rot="16200000">
            <a:off x="1454033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128 x128 x1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2D2820-5A36-C1A9-F2A7-71BBC19E157B}"/>
              </a:ext>
            </a:extLst>
          </p:cNvPr>
          <p:cNvSpPr txBox="1"/>
          <p:nvPr/>
        </p:nvSpPr>
        <p:spPr>
          <a:xfrm rot="16200000">
            <a:off x="2053000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128 x128 x 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037D1F-FE44-5895-739F-E9616ABBD437}"/>
              </a:ext>
            </a:extLst>
          </p:cNvPr>
          <p:cNvSpPr txBox="1"/>
          <p:nvPr/>
        </p:nvSpPr>
        <p:spPr>
          <a:xfrm rot="16200000">
            <a:off x="2467302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64 x 64 x64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0A35C8-9E3F-BA8C-63EF-1AC3593BEA09}"/>
              </a:ext>
            </a:extLst>
          </p:cNvPr>
          <p:cNvSpPr txBox="1"/>
          <p:nvPr/>
        </p:nvSpPr>
        <p:spPr>
          <a:xfrm rot="16200000">
            <a:off x="2921826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64 x 64 x 128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6F7DC5-9316-1BD3-B882-B7D043F34CAA}"/>
              </a:ext>
            </a:extLst>
          </p:cNvPr>
          <p:cNvSpPr txBox="1"/>
          <p:nvPr/>
        </p:nvSpPr>
        <p:spPr>
          <a:xfrm rot="16200000">
            <a:off x="3858882" y="5046474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32 x 32 x 128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36489-8567-ECA7-0D02-976F5E32E4D4}"/>
              </a:ext>
            </a:extLst>
          </p:cNvPr>
          <p:cNvSpPr txBox="1"/>
          <p:nvPr/>
        </p:nvSpPr>
        <p:spPr>
          <a:xfrm rot="16200000">
            <a:off x="4312775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16 x 16 x 128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8A0C50-3DED-A61A-36B1-7A8C7D6133C4}"/>
              </a:ext>
            </a:extLst>
          </p:cNvPr>
          <p:cNvSpPr txBox="1"/>
          <p:nvPr/>
        </p:nvSpPr>
        <p:spPr>
          <a:xfrm rot="16200000">
            <a:off x="4731600" y="5046475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8 x 8 x 128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F07DD5-B25B-B922-A5A6-5AF70785F2D4}"/>
              </a:ext>
            </a:extLst>
          </p:cNvPr>
          <p:cNvSpPr txBox="1"/>
          <p:nvPr/>
        </p:nvSpPr>
        <p:spPr>
          <a:xfrm rot="16200000">
            <a:off x="5461398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8 x 8 x 256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332651-380E-3CB7-E4B8-A89A141F2FBF}"/>
              </a:ext>
            </a:extLst>
          </p:cNvPr>
          <p:cNvSpPr txBox="1"/>
          <p:nvPr/>
        </p:nvSpPr>
        <p:spPr>
          <a:xfrm rot="16200000">
            <a:off x="6079065" y="4183482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4 x 4 x 256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E51EDF-9048-71FA-04DA-8D7EDDCB417B}"/>
              </a:ext>
            </a:extLst>
          </p:cNvPr>
          <p:cNvSpPr txBox="1"/>
          <p:nvPr/>
        </p:nvSpPr>
        <p:spPr>
          <a:xfrm rot="16200000">
            <a:off x="6789619" y="4275691"/>
            <a:ext cx="120148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1 x 4096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006601-BD57-F40F-3924-0F70F50F3FFE}"/>
              </a:ext>
            </a:extLst>
          </p:cNvPr>
          <p:cNvSpPr txBox="1"/>
          <p:nvPr/>
        </p:nvSpPr>
        <p:spPr>
          <a:xfrm rot="16200000">
            <a:off x="7302661" y="4222529"/>
            <a:ext cx="10951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 x 1024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1CC14E-4B74-C125-BC47-DEA46C34676B}"/>
              </a:ext>
            </a:extLst>
          </p:cNvPr>
          <p:cNvSpPr txBox="1"/>
          <p:nvPr/>
        </p:nvSpPr>
        <p:spPr>
          <a:xfrm rot="16200000">
            <a:off x="8401462" y="4367890"/>
            <a:ext cx="6929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 x 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B81087-C6D0-16E7-D0CA-B17466CA13DC}"/>
              </a:ext>
            </a:extLst>
          </p:cNvPr>
          <p:cNvSpPr/>
          <p:nvPr/>
        </p:nvSpPr>
        <p:spPr>
          <a:xfrm>
            <a:off x="8335926" y="3125972"/>
            <a:ext cx="596677" cy="303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CACF51-8A8A-4D40-9571-8AC8F4D02A52}"/>
              </a:ext>
            </a:extLst>
          </p:cNvPr>
          <p:cNvSpPr txBox="1"/>
          <p:nvPr/>
        </p:nvSpPr>
        <p:spPr>
          <a:xfrm rot="16200000">
            <a:off x="7716460" y="2582963"/>
            <a:ext cx="825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679695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A6C02-A830-CF74-EA02-8A5AC352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Training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3E2767-C078-41F6-AFF7-124AD02EF8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52" t="35857" r="25510" b="24402"/>
          <a:stretch/>
        </p:blipFill>
        <p:spPr>
          <a:xfrm>
            <a:off x="4216151" y="2889752"/>
            <a:ext cx="7975849" cy="331786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E232FD9-07F0-4E15-AAD7-5688CD25C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7807"/>
            <a:ext cx="4159378" cy="345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785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F887E-5C1C-4490-A3FF-4B768CD26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DBFC66-13FE-4AE1-A996-C5F9AB984E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15" t="54342" r="57184" b="28673"/>
          <a:stretch/>
        </p:blipFill>
        <p:spPr>
          <a:xfrm>
            <a:off x="4927106" y="2503503"/>
            <a:ext cx="7072308" cy="3003089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F681563-4EB6-4C4B-BF7A-4DF59D904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660124"/>
            <a:ext cx="4990256" cy="452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760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3CFC5-5F6D-FA52-D482-3FE06AE02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 of CNN &amp; </a:t>
            </a:r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65DCB-3EF7-AA69-B6B8-11AD1626A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tensorflow - Create CNN model architecture diagram in Keras ...">
            <a:extLst>
              <a:ext uri="{FF2B5EF4-FFF2-40B4-BE49-F238E27FC236}">
                <a16:creationId xmlns:a16="http://schemas.microsoft.com/office/drawing/2014/main" id="{9B0FD216-A6C3-F7F4-C314-12DF4B966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809" y="2193925"/>
            <a:ext cx="8176381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C3ABE8-B68B-E633-D81F-423F9B5E3CEA}"/>
              </a:ext>
            </a:extLst>
          </p:cNvPr>
          <p:cNvSpPr txBox="1"/>
          <p:nvPr/>
        </p:nvSpPr>
        <p:spPr>
          <a:xfrm rot="16200000">
            <a:off x="1454033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128 x128 x1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3BCB1F-3B5A-4325-9ED0-23134992CB0E}"/>
              </a:ext>
            </a:extLst>
          </p:cNvPr>
          <p:cNvSpPr txBox="1"/>
          <p:nvPr/>
        </p:nvSpPr>
        <p:spPr>
          <a:xfrm rot="16200000">
            <a:off x="2053000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128 x128 x 64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E187D0-660A-583B-BF54-D8C638A58456}"/>
              </a:ext>
            </a:extLst>
          </p:cNvPr>
          <p:cNvSpPr txBox="1"/>
          <p:nvPr/>
        </p:nvSpPr>
        <p:spPr>
          <a:xfrm rot="16200000">
            <a:off x="2467302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64 x 64 x64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AF034C-FBD4-1452-3C87-5ED114074D34}"/>
              </a:ext>
            </a:extLst>
          </p:cNvPr>
          <p:cNvSpPr txBox="1"/>
          <p:nvPr/>
        </p:nvSpPr>
        <p:spPr>
          <a:xfrm rot="16200000">
            <a:off x="2921826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64 x 64 x 128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FC08FD-E640-F478-5125-BFCF6420F60F}"/>
              </a:ext>
            </a:extLst>
          </p:cNvPr>
          <p:cNvSpPr txBox="1"/>
          <p:nvPr/>
        </p:nvSpPr>
        <p:spPr>
          <a:xfrm rot="16200000">
            <a:off x="3858882" y="5046474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32 x 32 x 128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9215F0-A178-6CEB-7EA5-D6D62D4C4250}"/>
              </a:ext>
            </a:extLst>
          </p:cNvPr>
          <p:cNvSpPr txBox="1"/>
          <p:nvPr/>
        </p:nvSpPr>
        <p:spPr>
          <a:xfrm rot="16200000">
            <a:off x="4312775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16 x 16 x 128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4059D4-83F8-43CD-9F5F-E32CC0D9E2BB}"/>
              </a:ext>
            </a:extLst>
          </p:cNvPr>
          <p:cNvSpPr txBox="1"/>
          <p:nvPr/>
        </p:nvSpPr>
        <p:spPr>
          <a:xfrm rot="16200000">
            <a:off x="4731600" y="5046475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8 x 8 x 128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238C02-2786-F8B2-779E-6EA1DB59A389}"/>
              </a:ext>
            </a:extLst>
          </p:cNvPr>
          <p:cNvSpPr txBox="1"/>
          <p:nvPr/>
        </p:nvSpPr>
        <p:spPr>
          <a:xfrm rot="16200000">
            <a:off x="5461398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8 x 8 x 256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3F9C17-05A8-E2BA-C2B3-6CCC6919D150}"/>
              </a:ext>
            </a:extLst>
          </p:cNvPr>
          <p:cNvSpPr txBox="1"/>
          <p:nvPr/>
        </p:nvSpPr>
        <p:spPr>
          <a:xfrm rot="16200000">
            <a:off x="6079065" y="4183482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4 x 4 x 256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688321-010E-61A0-D60C-3B55F7EFDF2B}"/>
              </a:ext>
            </a:extLst>
          </p:cNvPr>
          <p:cNvSpPr txBox="1"/>
          <p:nvPr/>
        </p:nvSpPr>
        <p:spPr>
          <a:xfrm rot="16200000">
            <a:off x="6789619" y="4275691"/>
            <a:ext cx="120148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1 x 4096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4A01F8-5499-BFDC-FCC4-7AE6D7214B99}"/>
              </a:ext>
            </a:extLst>
          </p:cNvPr>
          <p:cNvSpPr txBox="1"/>
          <p:nvPr/>
        </p:nvSpPr>
        <p:spPr>
          <a:xfrm rot="16200000">
            <a:off x="7302661" y="4222529"/>
            <a:ext cx="10951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 x 1024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7EF5DB-4DCE-9353-C01C-A69EDF628CD9}"/>
              </a:ext>
            </a:extLst>
          </p:cNvPr>
          <p:cNvSpPr txBox="1"/>
          <p:nvPr/>
        </p:nvSpPr>
        <p:spPr>
          <a:xfrm rot="16200000">
            <a:off x="8401462" y="4367890"/>
            <a:ext cx="6929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 x 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C68D9D-CA5C-828E-32A6-59C56633CBEB}"/>
              </a:ext>
            </a:extLst>
          </p:cNvPr>
          <p:cNvSpPr/>
          <p:nvPr/>
        </p:nvSpPr>
        <p:spPr>
          <a:xfrm>
            <a:off x="8335926" y="3125972"/>
            <a:ext cx="596677" cy="303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55E4E08-138B-7F19-3824-6743C6EDEA19}"/>
              </a:ext>
            </a:extLst>
          </p:cNvPr>
          <p:cNvSpPr/>
          <p:nvPr/>
        </p:nvSpPr>
        <p:spPr>
          <a:xfrm>
            <a:off x="7623439" y="2413591"/>
            <a:ext cx="448304" cy="2541182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31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14A5-6058-0094-31E0-E89880F5D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B04EA-5EB8-E86A-C3A4-C648889C1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X_train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(4569, 1024)</a:t>
            </a:r>
          </a:p>
          <a:p>
            <a:r>
              <a:rPr lang="en-US" dirty="0" err="1">
                <a:sym typeface="Wingdings" panose="05000000000000000000" pitchFamily="2" charset="2"/>
              </a:rPr>
              <a:t>X_test</a:t>
            </a:r>
            <a:r>
              <a:rPr lang="en-US" dirty="0">
                <a:sym typeface="Wingdings" panose="05000000000000000000" pitchFamily="2" charset="2"/>
              </a:rPr>
              <a:t>  (1311, 1024)</a:t>
            </a:r>
          </a:p>
          <a:p>
            <a:r>
              <a:rPr lang="en-US" altLang="en-US" dirty="0" err="1"/>
              <a:t>xgb</a:t>
            </a:r>
            <a:r>
              <a:rPr lang="en-US" altLang="en-US" dirty="0"/>
              <a:t> = </a:t>
            </a:r>
            <a:r>
              <a:rPr lang="en-US" altLang="en-US" dirty="0" err="1"/>
              <a:t>XGBClassifier</a:t>
            </a:r>
            <a:r>
              <a:rPr lang="en-US" altLang="en-US" dirty="0"/>
              <a:t>(objective='</a:t>
            </a:r>
            <a:r>
              <a:rPr lang="en-US" altLang="en-US" dirty="0" err="1"/>
              <a:t>multiclass:softmax</a:t>
            </a:r>
            <a:r>
              <a:rPr lang="en-US" altLang="en-US" dirty="0"/>
              <a:t>', </a:t>
            </a:r>
            <a:r>
              <a:rPr lang="en-US" altLang="en-US" dirty="0" err="1"/>
              <a:t>learning_rate</a:t>
            </a:r>
            <a:r>
              <a:rPr lang="en-US" altLang="en-US" dirty="0"/>
              <a:t> = 0.1, </a:t>
            </a:r>
            <a:r>
              <a:rPr lang="en-US" altLang="en-US" dirty="0" err="1"/>
              <a:t>max_depth</a:t>
            </a:r>
            <a:r>
              <a:rPr lang="en-US" altLang="en-US" dirty="0"/>
              <a:t> = 15, </a:t>
            </a:r>
            <a:r>
              <a:rPr lang="en-US" altLang="en-US" dirty="0" err="1"/>
              <a:t>n_estimators</a:t>
            </a:r>
            <a:r>
              <a:rPr lang="en-US" altLang="en-US" dirty="0"/>
              <a:t> = 500)</a:t>
            </a:r>
          </a:p>
          <a:p>
            <a:r>
              <a:rPr lang="en-US" altLang="en-US" dirty="0"/>
              <a:t> </a:t>
            </a:r>
            <a:r>
              <a:rPr lang="en-US" altLang="en-US" dirty="0" err="1"/>
              <a:t>xgb.fit</a:t>
            </a:r>
            <a:r>
              <a:rPr lang="en-US" altLang="en-US" dirty="0"/>
              <a:t>(</a:t>
            </a:r>
            <a:r>
              <a:rPr lang="en-US" altLang="en-US" dirty="0" err="1"/>
              <a:t>X_train_features,np.argmax</a:t>
            </a:r>
            <a:r>
              <a:rPr lang="en-US" altLang="en-US" dirty="0"/>
              <a:t>(</a:t>
            </a:r>
            <a:r>
              <a:rPr lang="en-US" altLang="en-US" dirty="0" err="1"/>
              <a:t>y_train</a:t>
            </a:r>
            <a:r>
              <a:rPr lang="en-US" altLang="en-US" dirty="0"/>
              <a:t>, axis=1))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40D71D-EB4E-4C96-89DD-3A98C540AE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34" t="33010" r="56456" b="50000"/>
          <a:stretch/>
        </p:blipFill>
        <p:spPr>
          <a:xfrm>
            <a:off x="6312023" y="4270159"/>
            <a:ext cx="5477523" cy="227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76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44F81-47DC-6B06-B389-8BFF65901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542260"/>
            <a:ext cx="9361967" cy="1163760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CNN                        </a:t>
            </a:r>
            <a:r>
              <a:rPr lang="en-US" dirty="0" err="1"/>
              <a:t>CNN+XGBoost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0C4926-32F1-1C4D-56D4-B9E0C144783C}"/>
              </a:ext>
            </a:extLst>
          </p:cNvPr>
          <p:cNvSpPr txBox="1"/>
          <p:nvPr/>
        </p:nvSpPr>
        <p:spPr>
          <a:xfrm>
            <a:off x="565922" y="1456660"/>
            <a:ext cx="846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Accuracy : 0.90                                                  Accuracy: 0.94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17E8F84-64A9-4F83-91F3-647924D2A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56" y="2131014"/>
            <a:ext cx="5263453" cy="472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8E1DAB02-09C9-42D9-926D-FBD0A42F8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9518"/>
            <a:ext cx="4990256" cy="452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626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EE757-D8B2-10C7-65BF-89B7BA1DD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86707F-7276-1282-E6B8-DF73517A1D47}"/>
              </a:ext>
            </a:extLst>
          </p:cNvPr>
          <p:cNvSpPr txBox="1"/>
          <p:nvPr/>
        </p:nvSpPr>
        <p:spPr>
          <a:xfrm>
            <a:off x="0" y="1661785"/>
            <a:ext cx="517568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/>
              <a:t>base_model</a:t>
            </a:r>
            <a:r>
              <a:rPr lang="en-US" sz="1100" dirty="0"/>
              <a:t> = VGG16(</a:t>
            </a:r>
            <a:r>
              <a:rPr lang="en-US" sz="1100" dirty="0" err="1"/>
              <a:t>input_shape</a:t>
            </a:r>
            <a:r>
              <a:rPr lang="en-US" sz="1100" dirty="0"/>
              <a:t>=(IMAGE_SIZE,IMAGE_SIZE,3),</a:t>
            </a:r>
          </a:p>
          <a:p>
            <a:r>
              <a:rPr lang="en-US" sz="1100" dirty="0"/>
              <a:t>			 </a:t>
            </a:r>
            <a:r>
              <a:rPr lang="en-US" sz="1100" dirty="0" err="1"/>
              <a:t>include_top</a:t>
            </a:r>
            <a:r>
              <a:rPr lang="en-US" sz="1100" dirty="0"/>
              <a:t>=False, weights='</a:t>
            </a:r>
            <a:r>
              <a:rPr lang="en-US" sz="1100" dirty="0" err="1"/>
              <a:t>imagenet</a:t>
            </a:r>
            <a:r>
              <a:rPr lang="en-US" sz="1100" dirty="0"/>
              <a:t>')</a:t>
            </a:r>
          </a:p>
          <a:p>
            <a:r>
              <a:rPr lang="en-US" sz="1100" dirty="0"/>
              <a:t># Set all layers to non-trainable</a:t>
            </a:r>
          </a:p>
          <a:p>
            <a:r>
              <a:rPr lang="en-US" sz="1100" dirty="0"/>
              <a:t>for layer in </a:t>
            </a:r>
            <a:r>
              <a:rPr lang="en-US" sz="1100" dirty="0" err="1"/>
              <a:t>base_model.layers</a:t>
            </a:r>
            <a:r>
              <a:rPr lang="en-US" sz="1100" dirty="0"/>
              <a:t>:</a:t>
            </a:r>
          </a:p>
          <a:p>
            <a:r>
              <a:rPr lang="en-US" sz="1100" dirty="0"/>
              <a:t>    </a:t>
            </a:r>
            <a:r>
              <a:rPr lang="en-US" sz="1100" dirty="0" err="1"/>
              <a:t>layer.trainable</a:t>
            </a:r>
            <a:r>
              <a:rPr lang="en-US" sz="1100" dirty="0"/>
              <a:t> = False</a:t>
            </a:r>
          </a:p>
          <a:p>
            <a:r>
              <a:rPr lang="en-US" sz="1100" dirty="0"/>
              <a:t># Set the last </a:t>
            </a:r>
            <a:r>
              <a:rPr lang="en-US" sz="1100" dirty="0" err="1"/>
              <a:t>vgg</a:t>
            </a:r>
            <a:r>
              <a:rPr lang="en-US" sz="1100" dirty="0"/>
              <a:t> block to trainable</a:t>
            </a:r>
          </a:p>
          <a:p>
            <a:r>
              <a:rPr lang="en-US" sz="1100" dirty="0" err="1"/>
              <a:t>base_model.layers</a:t>
            </a:r>
            <a:r>
              <a:rPr lang="en-US" sz="1100" dirty="0"/>
              <a:t>[-2].trainable = True</a:t>
            </a:r>
          </a:p>
          <a:p>
            <a:r>
              <a:rPr lang="en-US" sz="1100" dirty="0" err="1"/>
              <a:t>base_model.layers</a:t>
            </a:r>
            <a:r>
              <a:rPr lang="en-US" sz="1100" dirty="0"/>
              <a:t>[-3].trainable = True</a:t>
            </a:r>
          </a:p>
          <a:p>
            <a:r>
              <a:rPr lang="en-US" sz="1100" dirty="0" err="1"/>
              <a:t>base_model.layers</a:t>
            </a:r>
            <a:r>
              <a:rPr lang="en-US" sz="1100" dirty="0"/>
              <a:t>[-4].trainable = True</a:t>
            </a:r>
          </a:p>
          <a:p>
            <a:endParaRPr lang="en-US" sz="1100" dirty="0"/>
          </a:p>
          <a:p>
            <a:r>
              <a:rPr lang="en-US" sz="1100" dirty="0"/>
              <a:t>model = Sequential()</a:t>
            </a:r>
          </a:p>
          <a:p>
            <a:r>
              <a:rPr lang="en-US" sz="1100" dirty="0" err="1"/>
              <a:t>model.add</a:t>
            </a:r>
            <a:r>
              <a:rPr lang="en-US" sz="1100" dirty="0"/>
              <a:t>(Input(shape=(IMAGE_SIZE,IMAGE_SIZE,3)))</a:t>
            </a:r>
          </a:p>
          <a:p>
            <a:r>
              <a:rPr lang="en-US" sz="1100" dirty="0" err="1"/>
              <a:t>model.add</a:t>
            </a:r>
            <a:r>
              <a:rPr lang="en-US" sz="1100" dirty="0"/>
              <a:t>(</a:t>
            </a:r>
            <a:r>
              <a:rPr lang="en-US" sz="1100" dirty="0" err="1"/>
              <a:t>base_model</a:t>
            </a:r>
            <a:r>
              <a:rPr lang="en-US" sz="1100" dirty="0"/>
              <a:t>)</a:t>
            </a:r>
          </a:p>
          <a:p>
            <a:r>
              <a:rPr lang="en-US" sz="1100" dirty="0" err="1"/>
              <a:t>model.add</a:t>
            </a:r>
            <a:r>
              <a:rPr lang="en-US" sz="1100" dirty="0"/>
              <a:t>(Flatten())</a:t>
            </a:r>
          </a:p>
          <a:p>
            <a:r>
              <a:rPr lang="en-US" sz="1100" dirty="0" err="1"/>
              <a:t>model.add</a:t>
            </a:r>
            <a:r>
              <a:rPr lang="en-US" sz="1100" dirty="0"/>
              <a:t>(Dropout(0.3))</a:t>
            </a:r>
          </a:p>
          <a:p>
            <a:r>
              <a:rPr lang="en-US" sz="1100" dirty="0" err="1"/>
              <a:t>model.add</a:t>
            </a:r>
            <a:r>
              <a:rPr lang="en-US" sz="1100" dirty="0"/>
              <a:t>(Dense(128, activation='</a:t>
            </a:r>
            <a:r>
              <a:rPr lang="en-US" sz="1100" dirty="0" err="1"/>
              <a:t>relu</a:t>
            </a:r>
            <a:r>
              <a:rPr lang="en-US" sz="1100" dirty="0"/>
              <a:t>'))</a:t>
            </a:r>
          </a:p>
          <a:p>
            <a:r>
              <a:rPr lang="en-US" sz="1100" dirty="0" err="1"/>
              <a:t>model.add</a:t>
            </a:r>
            <a:r>
              <a:rPr lang="en-US" sz="1100" dirty="0"/>
              <a:t>(Dropout(0.2))</a:t>
            </a:r>
          </a:p>
          <a:p>
            <a:r>
              <a:rPr lang="en-US" sz="1100" dirty="0" err="1"/>
              <a:t>model.add</a:t>
            </a:r>
            <a:r>
              <a:rPr lang="en-US" sz="1100" dirty="0"/>
              <a:t>(Dense(</a:t>
            </a:r>
            <a:r>
              <a:rPr lang="en-US" sz="1100" dirty="0" err="1"/>
              <a:t>len</a:t>
            </a:r>
            <a:r>
              <a:rPr lang="en-US" sz="1100" dirty="0"/>
              <a:t>(</a:t>
            </a:r>
            <a:r>
              <a:rPr lang="en-US" sz="1100" dirty="0" err="1"/>
              <a:t>unique_labels</a:t>
            </a:r>
            <a:r>
              <a:rPr lang="en-US" sz="1100" dirty="0"/>
              <a:t>), activation='</a:t>
            </a:r>
            <a:r>
              <a:rPr lang="en-US" sz="1100" dirty="0" err="1"/>
              <a:t>softmax</a:t>
            </a:r>
            <a:r>
              <a:rPr lang="en-US" sz="1100" dirty="0"/>
              <a:t>'))</a:t>
            </a:r>
          </a:p>
        </p:txBody>
      </p:sp>
      <p:pic>
        <p:nvPicPr>
          <p:cNvPr id="8194" name="Picture 2" descr="VGG 16 Easiest Explanation. VGG16: It is a convolutional neural… | by  Tanmay Thaker | Nerd For Tech | Medium">
            <a:extLst>
              <a:ext uri="{FF2B5EF4-FFF2-40B4-BE49-F238E27FC236}">
                <a16:creationId xmlns:a16="http://schemas.microsoft.com/office/drawing/2014/main" id="{07EF0A7A-E3DD-407C-9C64-C4160EA3F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806" y="0"/>
            <a:ext cx="7386194" cy="591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189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A5AEC-EFA7-6DD6-C5F1-4153A476B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420258-B502-FE69-380B-422C0BEF7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7753" t="51802" r="18903" b="15925"/>
          <a:stretch/>
        </p:blipFill>
        <p:spPr>
          <a:xfrm>
            <a:off x="595423" y="1807534"/>
            <a:ext cx="7315199" cy="4976397"/>
          </a:xfrm>
        </p:spPr>
      </p:pic>
    </p:spTree>
    <p:extLst>
      <p:ext uri="{BB962C8B-B14F-4D97-AF65-F5344CB8AC3E}">
        <p14:creationId xmlns:p14="http://schemas.microsoft.com/office/powerpoint/2010/main" val="853919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259156A-D58B-972B-30CF-AF0EB5115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8923" y="2844336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Brain tumors</a:t>
            </a:r>
          </a:p>
        </p:txBody>
      </p:sp>
      <p:grpSp>
        <p:nvGrpSpPr>
          <p:cNvPr id="6163" name="Group 6162">
            <a:extLst>
              <a:ext uri="{FF2B5EF4-FFF2-40B4-BE49-F238E27FC236}">
                <a16:creationId xmlns:a16="http://schemas.microsoft.com/office/drawing/2014/main" id="{C5D8FAC4-A02E-FF9E-A60A-73CC7C5F0563}"/>
              </a:ext>
            </a:extLst>
          </p:cNvPr>
          <p:cNvGrpSpPr/>
          <p:nvPr/>
        </p:nvGrpSpPr>
        <p:grpSpPr>
          <a:xfrm>
            <a:off x="85625" y="255487"/>
            <a:ext cx="12005629" cy="6264034"/>
            <a:chOff x="85625" y="255487"/>
            <a:chExt cx="12005629" cy="626403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632CC4-B704-568A-F3AE-4864BC7ECB8E}"/>
                </a:ext>
              </a:extLst>
            </p:cNvPr>
            <p:cNvSpPr txBox="1"/>
            <p:nvPr/>
          </p:nvSpPr>
          <p:spPr>
            <a:xfrm>
              <a:off x="10188958" y="3949320"/>
              <a:ext cx="15016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0" dirty="0">
                  <a:solidFill>
                    <a:srgbClr val="202124"/>
                  </a:solidFill>
                  <a:effectLst/>
                  <a:latin typeface="Google Sans"/>
                </a:rPr>
                <a:t>Meningioma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74EAC6-62BD-7BD5-0E91-091649529EED}"/>
                </a:ext>
              </a:extLst>
            </p:cNvPr>
            <p:cNvSpPr txBox="1"/>
            <p:nvPr/>
          </p:nvSpPr>
          <p:spPr>
            <a:xfrm>
              <a:off x="10867461" y="2227099"/>
              <a:ext cx="11163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0" dirty="0">
                  <a:solidFill>
                    <a:srgbClr val="202124"/>
                  </a:solidFill>
                  <a:effectLst/>
                  <a:latin typeface="Google Sans"/>
                </a:rPr>
                <a:t>Gliomas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CF59E63-1AA2-21BB-3842-6C2C9A3B546A}"/>
                </a:ext>
              </a:extLst>
            </p:cNvPr>
            <p:cNvSpPr txBox="1"/>
            <p:nvPr/>
          </p:nvSpPr>
          <p:spPr>
            <a:xfrm>
              <a:off x="85625" y="2623451"/>
              <a:ext cx="2392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0" dirty="0">
                  <a:solidFill>
                    <a:srgbClr val="202124"/>
                  </a:solidFill>
                  <a:effectLst/>
                  <a:latin typeface="Google Sans"/>
                </a:rPr>
                <a:t>Pituitary adenoma</a:t>
              </a:r>
            </a:p>
          </p:txBody>
        </p:sp>
        <p:grpSp>
          <p:nvGrpSpPr>
            <p:cNvPr id="6162" name="Group 6161">
              <a:extLst>
                <a:ext uri="{FF2B5EF4-FFF2-40B4-BE49-F238E27FC236}">
                  <a16:creationId xmlns:a16="http://schemas.microsoft.com/office/drawing/2014/main" id="{7E35FAA9-ADCD-26BB-9D76-B925BB58F3F3}"/>
                </a:ext>
              </a:extLst>
            </p:cNvPr>
            <p:cNvGrpSpPr/>
            <p:nvPr/>
          </p:nvGrpSpPr>
          <p:grpSpPr>
            <a:xfrm>
              <a:off x="197452" y="255487"/>
              <a:ext cx="11893802" cy="6264034"/>
              <a:chOff x="197452" y="255487"/>
              <a:chExt cx="11893802" cy="6264034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DBC13FE-9D7E-A356-0E8D-9A88E2C8C48E}"/>
                  </a:ext>
                </a:extLst>
              </p:cNvPr>
              <p:cNvSpPr txBox="1"/>
              <p:nvPr/>
            </p:nvSpPr>
            <p:spPr>
              <a:xfrm>
                <a:off x="4125393" y="554512"/>
                <a:ext cx="19072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Neurofibroma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E4F764E-B4E0-BA90-7607-FDAF71C21CE8}"/>
                  </a:ext>
                </a:extLst>
              </p:cNvPr>
              <p:cNvSpPr txBox="1"/>
              <p:nvPr/>
            </p:nvSpPr>
            <p:spPr>
              <a:xfrm>
                <a:off x="10387245" y="2763754"/>
                <a:ext cx="1455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Astrocytoma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559265-898E-D6FD-FEB6-E8E9C0E39DF0}"/>
                  </a:ext>
                </a:extLst>
              </p:cNvPr>
              <p:cNvSpPr txBox="1"/>
              <p:nvPr/>
            </p:nvSpPr>
            <p:spPr>
              <a:xfrm>
                <a:off x="7285112" y="277917"/>
                <a:ext cx="18941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Medulloblastoma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D8787CF-B018-3121-ECFB-03CD9A93604D}"/>
                  </a:ext>
                </a:extLst>
              </p:cNvPr>
              <p:cNvSpPr txBox="1"/>
              <p:nvPr/>
            </p:nvSpPr>
            <p:spPr>
              <a:xfrm>
                <a:off x="9812031" y="1058228"/>
                <a:ext cx="16646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Ependymoma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31C5BC8-F87C-E57B-2BAE-A40AD1AF8E46}"/>
                  </a:ext>
                </a:extLst>
              </p:cNvPr>
              <p:cNvSpPr txBox="1"/>
              <p:nvPr/>
            </p:nvSpPr>
            <p:spPr>
              <a:xfrm>
                <a:off x="10213247" y="1487252"/>
                <a:ext cx="16083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Glioblastoma multiforme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CAE47B-2FDA-6C3F-DD6F-5724C0044693}"/>
                  </a:ext>
                </a:extLst>
              </p:cNvPr>
              <p:cNvSpPr txBox="1"/>
              <p:nvPr/>
            </p:nvSpPr>
            <p:spPr>
              <a:xfrm>
                <a:off x="237859" y="3365890"/>
                <a:ext cx="20568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Brainstem glioma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C41DE31-5B23-47C9-8136-60FEB8CA2504}"/>
                  </a:ext>
                </a:extLst>
              </p:cNvPr>
              <p:cNvSpPr txBox="1"/>
              <p:nvPr/>
            </p:nvSpPr>
            <p:spPr>
              <a:xfrm>
                <a:off x="527441" y="3923663"/>
                <a:ext cx="16738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Schwannoma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AE5DCBC-BD9C-5D59-5DB9-EB1E591E8FB6}"/>
                  </a:ext>
                </a:extLst>
              </p:cNvPr>
              <p:cNvSpPr txBox="1"/>
              <p:nvPr/>
            </p:nvSpPr>
            <p:spPr>
              <a:xfrm>
                <a:off x="930199" y="4897577"/>
                <a:ext cx="14369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Vestibular schwannoma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27F7809-DC67-0E85-59DA-571132082FA5}"/>
                  </a:ext>
                </a:extLst>
              </p:cNvPr>
              <p:cNvSpPr txBox="1"/>
              <p:nvPr/>
            </p:nvSpPr>
            <p:spPr>
              <a:xfrm>
                <a:off x="2007467" y="5616069"/>
                <a:ext cx="16738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Pilocytic astrocytoma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DBBEB1-ADC9-39EA-230A-CA5E88384298}"/>
                  </a:ext>
                </a:extLst>
              </p:cNvPr>
              <p:cNvSpPr txBox="1"/>
              <p:nvPr/>
            </p:nvSpPr>
            <p:spPr>
              <a:xfrm>
                <a:off x="3285394" y="5581936"/>
                <a:ext cx="18101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Germ cell tumor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496E7F1-DD84-62C0-8187-EE1F45A893C9}"/>
                  </a:ext>
                </a:extLst>
              </p:cNvPr>
              <p:cNvSpPr txBox="1"/>
              <p:nvPr/>
            </p:nvSpPr>
            <p:spPr>
              <a:xfrm>
                <a:off x="5075853" y="5596191"/>
                <a:ext cx="230466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Primitive neuroectodermal tumor</a:t>
                </a:r>
                <a:endParaRPr lang="en-US" dirty="0"/>
              </a:p>
            </p:txBody>
          </p:sp>
          <p:sp>
            <p:nvSpPr>
              <p:cNvPr id="6144" name="TextBox 6143">
                <a:extLst>
                  <a:ext uri="{FF2B5EF4-FFF2-40B4-BE49-F238E27FC236}">
                    <a16:creationId xmlns:a16="http://schemas.microsoft.com/office/drawing/2014/main" id="{C03827C7-CED3-0629-8F96-60F40E75106C}"/>
                  </a:ext>
                </a:extLst>
              </p:cNvPr>
              <p:cNvSpPr txBox="1"/>
              <p:nvPr/>
            </p:nvSpPr>
            <p:spPr>
              <a:xfrm>
                <a:off x="8411330" y="5616069"/>
                <a:ext cx="15934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Anaplastic astrocytoma</a:t>
                </a:r>
              </a:p>
            </p:txBody>
          </p:sp>
          <p:sp>
            <p:nvSpPr>
              <p:cNvPr id="6145" name="TextBox 6144">
                <a:extLst>
                  <a:ext uri="{FF2B5EF4-FFF2-40B4-BE49-F238E27FC236}">
                    <a16:creationId xmlns:a16="http://schemas.microsoft.com/office/drawing/2014/main" id="{F15D90DC-B4AD-E8CF-6BC8-7467DD57AE26}"/>
                  </a:ext>
                </a:extLst>
              </p:cNvPr>
              <p:cNvSpPr txBox="1"/>
              <p:nvPr/>
            </p:nvSpPr>
            <p:spPr>
              <a:xfrm>
                <a:off x="9637160" y="4658606"/>
                <a:ext cx="169782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Primary central nervous system lymphoma</a:t>
                </a:r>
              </a:p>
            </p:txBody>
          </p:sp>
          <p:sp>
            <p:nvSpPr>
              <p:cNvPr id="6147" name="TextBox 6146">
                <a:extLst>
                  <a:ext uri="{FF2B5EF4-FFF2-40B4-BE49-F238E27FC236}">
                    <a16:creationId xmlns:a16="http://schemas.microsoft.com/office/drawing/2014/main" id="{4DCDDBDA-496B-9000-3E28-829DD2C72719}"/>
                  </a:ext>
                </a:extLst>
              </p:cNvPr>
              <p:cNvSpPr txBox="1"/>
              <p:nvPr/>
            </p:nvSpPr>
            <p:spPr>
              <a:xfrm>
                <a:off x="8736756" y="686443"/>
                <a:ext cx="18008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Mixed glioma</a:t>
                </a:r>
              </a:p>
            </p:txBody>
          </p:sp>
          <p:sp>
            <p:nvSpPr>
              <p:cNvPr id="6149" name="TextBox 6148">
                <a:extLst>
                  <a:ext uri="{FF2B5EF4-FFF2-40B4-BE49-F238E27FC236}">
                    <a16:creationId xmlns:a16="http://schemas.microsoft.com/office/drawing/2014/main" id="{C7EA6D12-3295-F378-6168-E72665A455C9}"/>
                  </a:ext>
                </a:extLst>
              </p:cNvPr>
              <p:cNvSpPr txBox="1"/>
              <p:nvPr/>
            </p:nvSpPr>
            <p:spPr>
              <a:xfrm>
                <a:off x="781536" y="4486524"/>
                <a:ext cx="13684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Chordoma</a:t>
                </a:r>
              </a:p>
            </p:txBody>
          </p:sp>
          <p:sp>
            <p:nvSpPr>
              <p:cNvPr id="6150" name="TextBox 6149">
                <a:extLst>
                  <a:ext uri="{FF2B5EF4-FFF2-40B4-BE49-F238E27FC236}">
                    <a16:creationId xmlns:a16="http://schemas.microsoft.com/office/drawing/2014/main" id="{93DE9CEC-9D6F-29D8-E9F1-3D02B2A5B7DD}"/>
                  </a:ext>
                </a:extLst>
              </p:cNvPr>
              <p:cNvSpPr txBox="1"/>
              <p:nvPr/>
            </p:nvSpPr>
            <p:spPr>
              <a:xfrm>
                <a:off x="6885991" y="5546525"/>
                <a:ext cx="17541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diffuse </a:t>
                </a:r>
                <a:r>
                  <a:rPr lang="en-US" b="1" i="0" dirty="0" err="1">
                    <a:solidFill>
                      <a:srgbClr val="202124"/>
                    </a:solidFill>
                    <a:effectLst/>
                    <a:latin typeface="Google Sans"/>
                  </a:rPr>
                  <a:t>Astrocytomas</a:t>
                </a:r>
                <a:endParaRPr lang="en-US" b="1" i="0" dirty="0">
                  <a:solidFill>
                    <a:srgbClr val="202124"/>
                  </a:solidFill>
                  <a:effectLst/>
                  <a:latin typeface="Google Sans"/>
                </a:endParaRPr>
              </a:p>
            </p:txBody>
          </p:sp>
          <p:sp>
            <p:nvSpPr>
              <p:cNvPr id="6151" name="TextBox 6150">
                <a:extLst>
                  <a:ext uri="{FF2B5EF4-FFF2-40B4-BE49-F238E27FC236}">
                    <a16:creationId xmlns:a16="http://schemas.microsoft.com/office/drawing/2014/main" id="{0BF78FD7-E1C1-DC33-0807-EC2B3061FE19}"/>
                  </a:ext>
                </a:extLst>
              </p:cNvPr>
              <p:cNvSpPr txBox="1"/>
              <p:nvPr/>
            </p:nvSpPr>
            <p:spPr>
              <a:xfrm>
                <a:off x="5278824" y="255487"/>
                <a:ext cx="21016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Optic nerve glioma</a:t>
                </a:r>
              </a:p>
            </p:txBody>
          </p:sp>
          <p:grpSp>
            <p:nvGrpSpPr>
              <p:cNvPr id="6161" name="Group 6160">
                <a:extLst>
                  <a:ext uri="{FF2B5EF4-FFF2-40B4-BE49-F238E27FC236}">
                    <a16:creationId xmlns:a16="http://schemas.microsoft.com/office/drawing/2014/main" id="{85F80479-A297-A91D-6D40-C4BA2611883E}"/>
                  </a:ext>
                </a:extLst>
              </p:cNvPr>
              <p:cNvGrpSpPr/>
              <p:nvPr/>
            </p:nvGrpSpPr>
            <p:grpSpPr>
              <a:xfrm>
                <a:off x="197452" y="937449"/>
                <a:ext cx="4632363" cy="1369823"/>
                <a:chOff x="197452" y="937449"/>
                <a:chExt cx="4632363" cy="1369823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F1BC4DF-605F-216C-2B5A-2329383407FF}"/>
                    </a:ext>
                  </a:extLst>
                </p:cNvPr>
                <p:cNvSpPr txBox="1"/>
                <p:nvPr/>
              </p:nvSpPr>
              <p:spPr>
                <a:xfrm>
                  <a:off x="1053785" y="1392663"/>
                  <a:ext cx="20153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i="0" dirty="0">
                      <a:solidFill>
                        <a:srgbClr val="202124"/>
                      </a:solidFill>
                      <a:effectLst/>
                      <a:latin typeface="Google Sans"/>
                    </a:rPr>
                    <a:t>Oligodendroglioma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A2C001E-3459-94F3-EC1C-E5936F01E719}"/>
                    </a:ext>
                  </a:extLst>
                </p:cNvPr>
                <p:cNvSpPr txBox="1"/>
                <p:nvPr/>
              </p:nvSpPr>
              <p:spPr>
                <a:xfrm>
                  <a:off x="197452" y="1937940"/>
                  <a:ext cx="212587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i="0" dirty="0">
                      <a:solidFill>
                        <a:srgbClr val="202124"/>
                      </a:solidFill>
                      <a:effectLst/>
                      <a:latin typeface="Google Sans"/>
                    </a:rPr>
                    <a:t>Craniopharyngioma</a:t>
                  </a:r>
                </a:p>
              </p:txBody>
            </p:sp>
            <p:sp>
              <p:nvSpPr>
                <p:cNvPr id="6152" name="TextBox 6151">
                  <a:extLst>
                    <a:ext uri="{FF2B5EF4-FFF2-40B4-BE49-F238E27FC236}">
                      <a16:creationId xmlns:a16="http://schemas.microsoft.com/office/drawing/2014/main" id="{747745F9-2137-BE7B-80B2-DCEA4CAEB3FB}"/>
                    </a:ext>
                  </a:extLst>
                </p:cNvPr>
                <p:cNvSpPr txBox="1"/>
                <p:nvPr/>
              </p:nvSpPr>
              <p:spPr>
                <a:xfrm>
                  <a:off x="2554839" y="937449"/>
                  <a:ext cx="22749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i="0" dirty="0">
                      <a:solidFill>
                        <a:srgbClr val="202124"/>
                      </a:solidFill>
                      <a:effectLst/>
                      <a:latin typeface="Google Sans"/>
                    </a:rPr>
                    <a:t>Hemangioblastoma</a:t>
                  </a:r>
                </a:p>
              </p:txBody>
            </p:sp>
          </p:grpSp>
          <p:sp>
            <p:nvSpPr>
              <p:cNvPr id="6153" name="TextBox 6152">
                <a:extLst>
                  <a:ext uri="{FF2B5EF4-FFF2-40B4-BE49-F238E27FC236}">
                    <a16:creationId xmlns:a16="http://schemas.microsoft.com/office/drawing/2014/main" id="{DD474773-B310-366B-B3E9-426B6180EB5F}"/>
                  </a:ext>
                </a:extLst>
              </p:cNvPr>
              <p:cNvSpPr txBox="1"/>
              <p:nvPr/>
            </p:nvSpPr>
            <p:spPr>
              <a:xfrm>
                <a:off x="9959753" y="3208345"/>
                <a:ext cx="21315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Choroid Plexus Tumors</a:t>
                </a:r>
              </a:p>
            </p:txBody>
          </p:sp>
        </p:grpSp>
      </p:grpSp>
      <p:sp>
        <p:nvSpPr>
          <p:cNvPr id="6154" name="Oval 6153">
            <a:extLst>
              <a:ext uri="{FF2B5EF4-FFF2-40B4-BE49-F238E27FC236}">
                <a16:creationId xmlns:a16="http://schemas.microsoft.com/office/drawing/2014/main" id="{1D9B8D87-F585-B598-A0D4-8C92C6D0E965}"/>
              </a:ext>
            </a:extLst>
          </p:cNvPr>
          <p:cNvSpPr/>
          <p:nvPr/>
        </p:nvSpPr>
        <p:spPr>
          <a:xfrm>
            <a:off x="10820798" y="2100303"/>
            <a:ext cx="1036045" cy="550684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5" name="Oval 6154">
            <a:extLst>
              <a:ext uri="{FF2B5EF4-FFF2-40B4-BE49-F238E27FC236}">
                <a16:creationId xmlns:a16="http://schemas.microsoft.com/office/drawing/2014/main" id="{E28F2172-67EB-C876-664F-12397E982481}"/>
              </a:ext>
            </a:extLst>
          </p:cNvPr>
          <p:cNvSpPr/>
          <p:nvPr/>
        </p:nvSpPr>
        <p:spPr>
          <a:xfrm>
            <a:off x="10116647" y="3865867"/>
            <a:ext cx="1501628" cy="550684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6" name="Oval 6155">
            <a:extLst>
              <a:ext uri="{FF2B5EF4-FFF2-40B4-BE49-F238E27FC236}">
                <a16:creationId xmlns:a16="http://schemas.microsoft.com/office/drawing/2014/main" id="{44DD07C7-DD16-2EED-4F5B-746B012982F8}"/>
              </a:ext>
            </a:extLst>
          </p:cNvPr>
          <p:cNvSpPr/>
          <p:nvPr/>
        </p:nvSpPr>
        <p:spPr>
          <a:xfrm>
            <a:off x="85625" y="2565149"/>
            <a:ext cx="1921842" cy="550684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8" name="TextBox 6157">
            <a:extLst>
              <a:ext uri="{FF2B5EF4-FFF2-40B4-BE49-F238E27FC236}">
                <a16:creationId xmlns:a16="http://schemas.microsoft.com/office/drawing/2014/main" id="{5965773B-7C91-B85E-F200-910D12AA00BB}"/>
              </a:ext>
            </a:extLst>
          </p:cNvPr>
          <p:cNvSpPr txBox="1"/>
          <p:nvPr/>
        </p:nvSpPr>
        <p:spPr>
          <a:xfrm>
            <a:off x="2554839" y="3838565"/>
            <a:ext cx="23046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Benign </a:t>
            </a:r>
            <a:r>
              <a:rPr lang="en-US" sz="2000" dirty="0"/>
              <a:t>(noncancerous)</a:t>
            </a:r>
          </a:p>
          <a:p>
            <a:r>
              <a:rPr lang="en-US" sz="2000" b="1" dirty="0"/>
              <a:t>72%</a:t>
            </a:r>
          </a:p>
        </p:txBody>
      </p:sp>
      <p:sp>
        <p:nvSpPr>
          <p:cNvPr id="6159" name="TextBox 6158">
            <a:extLst>
              <a:ext uri="{FF2B5EF4-FFF2-40B4-BE49-F238E27FC236}">
                <a16:creationId xmlns:a16="http://schemas.microsoft.com/office/drawing/2014/main" id="{D9CE564C-EC4F-BD1E-F337-5A54D876791E}"/>
              </a:ext>
            </a:extLst>
          </p:cNvPr>
          <p:cNvSpPr txBox="1"/>
          <p:nvPr/>
        </p:nvSpPr>
        <p:spPr>
          <a:xfrm>
            <a:off x="7733670" y="3926297"/>
            <a:ext cx="23046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Malignant </a:t>
            </a:r>
            <a:r>
              <a:rPr lang="en-US" sz="2000" dirty="0"/>
              <a:t>(cancerous)</a:t>
            </a:r>
          </a:p>
          <a:p>
            <a:r>
              <a:rPr lang="en-US" sz="2000" b="1" dirty="0"/>
              <a:t>28%</a:t>
            </a:r>
          </a:p>
        </p:txBody>
      </p:sp>
      <p:sp>
        <p:nvSpPr>
          <p:cNvPr id="6160" name="TextBox 6159">
            <a:extLst>
              <a:ext uri="{FF2B5EF4-FFF2-40B4-BE49-F238E27FC236}">
                <a16:creationId xmlns:a16="http://schemas.microsoft.com/office/drawing/2014/main" id="{D445EC5C-DB41-EC51-E40F-6116CF5F0383}"/>
              </a:ext>
            </a:extLst>
          </p:cNvPr>
          <p:cNvSpPr txBox="1"/>
          <p:nvPr/>
        </p:nvSpPr>
        <p:spPr>
          <a:xfrm>
            <a:off x="5109654" y="4108329"/>
            <a:ext cx="2304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50/50 chance of being cancerous</a:t>
            </a:r>
          </a:p>
          <a:p>
            <a:endParaRPr lang="en-US" dirty="0"/>
          </a:p>
        </p:txBody>
      </p:sp>
      <p:cxnSp>
        <p:nvCxnSpPr>
          <p:cNvPr id="6165" name="Straight Arrow Connector 6164">
            <a:extLst>
              <a:ext uri="{FF2B5EF4-FFF2-40B4-BE49-F238E27FC236}">
                <a16:creationId xmlns:a16="http://schemas.microsoft.com/office/drawing/2014/main" id="{4C006627-39BF-076E-8094-BFCBB833103A}"/>
              </a:ext>
            </a:extLst>
          </p:cNvPr>
          <p:cNvCxnSpPr>
            <a:cxnSpLocks/>
          </p:cNvCxnSpPr>
          <p:nvPr/>
        </p:nvCxnSpPr>
        <p:spPr>
          <a:xfrm flipH="1">
            <a:off x="3862173" y="3699344"/>
            <a:ext cx="1873234" cy="302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67" name="Straight Arrow Connector 6166">
            <a:extLst>
              <a:ext uri="{FF2B5EF4-FFF2-40B4-BE49-F238E27FC236}">
                <a16:creationId xmlns:a16="http://schemas.microsoft.com/office/drawing/2014/main" id="{D44622CB-8D61-8E6E-3B39-827B77CAAA99}"/>
              </a:ext>
            </a:extLst>
          </p:cNvPr>
          <p:cNvCxnSpPr>
            <a:cxnSpLocks/>
          </p:cNvCxnSpPr>
          <p:nvPr/>
        </p:nvCxnSpPr>
        <p:spPr>
          <a:xfrm>
            <a:off x="5807718" y="3704919"/>
            <a:ext cx="1808230" cy="279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69" name="Straight Arrow Connector 6168">
            <a:extLst>
              <a:ext uri="{FF2B5EF4-FFF2-40B4-BE49-F238E27FC236}">
                <a16:creationId xmlns:a16="http://schemas.microsoft.com/office/drawing/2014/main" id="{838B3229-D8C4-CE28-2713-8978044DE13C}"/>
              </a:ext>
            </a:extLst>
          </p:cNvPr>
          <p:cNvCxnSpPr>
            <a:cxnSpLocks/>
          </p:cNvCxnSpPr>
          <p:nvPr/>
        </p:nvCxnSpPr>
        <p:spPr>
          <a:xfrm>
            <a:off x="5763134" y="3699344"/>
            <a:ext cx="201089" cy="446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74" name="Picture 2" descr="Zeal for glial deal vindicated as Servier rings bell with brain cancer drug  from Agios | BioWorld">
            <a:extLst>
              <a:ext uri="{FF2B5EF4-FFF2-40B4-BE49-F238E27FC236}">
                <a16:creationId xmlns:a16="http://schemas.microsoft.com/office/drawing/2014/main" id="{44916BD7-942B-CA2B-5EF0-076517247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594" y="1043250"/>
            <a:ext cx="2813107" cy="210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21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4" grpId="0" animBg="1"/>
      <p:bldP spid="6155" grpId="0" animBg="1"/>
      <p:bldP spid="615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83FC-6954-EC34-537C-F17848707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4756"/>
            <a:ext cx="8610600" cy="1293028"/>
          </a:xfrm>
        </p:spPr>
        <p:txBody>
          <a:bodyPr/>
          <a:lstStyle/>
          <a:p>
            <a:r>
              <a:rPr lang="en-US" dirty="0"/>
              <a:t>VGG16 training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75F252-1376-40B8-9B68-305C001172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52" t="30033" r="10000" b="36052"/>
          <a:stretch/>
        </p:blipFill>
        <p:spPr>
          <a:xfrm>
            <a:off x="2122034" y="4083729"/>
            <a:ext cx="10069966" cy="2774272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AFF12192-969A-40C6-92DB-299C5FDBC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59338"/>
            <a:ext cx="7412854" cy="336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107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A0D73-FCE7-4786-93F6-F26BCD24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 confusion matrix</a:t>
            </a:r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B454A-4D48-4B02-B3CD-27A86E3975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43" t="52298" r="57112" b="29993"/>
          <a:stretch/>
        </p:blipFill>
        <p:spPr>
          <a:xfrm>
            <a:off x="5518321" y="3231136"/>
            <a:ext cx="6508379" cy="2862997"/>
          </a:xfrm>
          <a:prstGeom prst="rect">
            <a:avLst/>
          </a:prstGeom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D182719C-62F2-431D-800B-6F3164F34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" y="1686757"/>
            <a:ext cx="5629275" cy="508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109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594F1-461A-4CAA-8223-4ED4F4C77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EfficientNetB3</a:t>
            </a:r>
            <a:endParaRPr lang="LID4096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6651FA9-C4E4-423A-9661-78B8707AC4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621" y="3124706"/>
            <a:ext cx="7172325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8B1C801-2AFF-4386-8D4A-D10CA210D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0"/>
            <a:ext cx="666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3D7297-589A-49E5-ACCE-C4B67E31D58E}"/>
              </a:ext>
            </a:extLst>
          </p:cNvPr>
          <p:cNvSpPr txBox="1"/>
          <p:nvPr/>
        </p:nvSpPr>
        <p:spPr>
          <a:xfrm>
            <a:off x="461314" y="2056895"/>
            <a:ext cx="424130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EfficientNet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compound scaling method</a:t>
            </a: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involves scaling the network's depth, width, and resolution simultaneously. </a:t>
            </a:r>
          </a:p>
          <a:p>
            <a:endParaRPr lang="en-US" dirty="0">
              <a:solidFill>
                <a:srgbClr val="374151"/>
              </a:solidFill>
              <a:latin typeface="Söhne"/>
            </a:endParaRP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This allows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EfficientNet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models to achieve state-of-the-art accuracy while using fewer resources compared to traditional approaches.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33821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34122-732B-416A-BAC0-9CE33EDEA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EfficientNetB3 training</a:t>
            </a:r>
            <a:endParaRPr lang="LID4096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96B3EF2-EA5D-4803-B11A-D5AD984F2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8" y="1983467"/>
            <a:ext cx="6420126" cy="296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C802-60DF-4231-91C6-A9EFAC6EEA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33" t="28922" r="41821" b="42395"/>
          <a:stretch/>
        </p:blipFill>
        <p:spPr>
          <a:xfrm>
            <a:off x="5175681" y="2977767"/>
            <a:ext cx="6909720" cy="296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61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57AD8-68CF-447A-96D4-97996EDE2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EfficientNetB3 confusion matrix</a:t>
            </a: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DBD562-CBBB-4C27-A43A-15B3CA0209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26" t="51133" r="56893" b="32297"/>
          <a:stretch/>
        </p:blipFill>
        <p:spPr>
          <a:xfrm>
            <a:off x="6551721" y="3875657"/>
            <a:ext cx="5548544" cy="23209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20D36B-8ABA-4F95-AF3F-D9A9BC63B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17" y="1985874"/>
            <a:ext cx="5629275" cy="471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5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8E54AEB-1A7F-455B-9492-233078F19140}"/>
              </a:ext>
            </a:extLst>
          </p:cNvPr>
          <p:cNvGrpSpPr/>
          <p:nvPr/>
        </p:nvGrpSpPr>
        <p:grpSpPr>
          <a:xfrm>
            <a:off x="4203406" y="3362507"/>
            <a:ext cx="3562347" cy="3495493"/>
            <a:chOff x="8451211" y="3429000"/>
            <a:chExt cx="3683468" cy="34290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E4259FE-8927-45C9-A260-E116FB3579BA}"/>
                </a:ext>
              </a:extLst>
            </p:cNvPr>
            <p:cNvSpPr txBox="1"/>
            <p:nvPr/>
          </p:nvSpPr>
          <p:spPr>
            <a:xfrm>
              <a:off x="9237224" y="3429000"/>
              <a:ext cx="1989611" cy="34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EfficientNetB3</a:t>
              </a:r>
              <a:endParaRPr lang="LID4096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33AE6FD-9096-42A5-992F-DE4F69EB5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51211" y="3775648"/>
              <a:ext cx="3683468" cy="3082352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464206E-4C97-430C-81FE-54BE010739EA}"/>
              </a:ext>
            </a:extLst>
          </p:cNvPr>
          <p:cNvGrpSpPr/>
          <p:nvPr/>
        </p:nvGrpSpPr>
        <p:grpSpPr>
          <a:xfrm>
            <a:off x="8371026" y="-27314"/>
            <a:ext cx="3453464" cy="3456314"/>
            <a:chOff x="4943946" y="3421263"/>
            <a:chExt cx="3385434" cy="340994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E3194D5-5567-40BC-B794-C663EF08702A}"/>
                </a:ext>
              </a:extLst>
            </p:cNvPr>
            <p:cNvSpPr txBox="1"/>
            <p:nvPr/>
          </p:nvSpPr>
          <p:spPr>
            <a:xfrm>
              <a:off x="5487226" y="3421263"/>
              <a:ext cx="2304413" cy="21671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VGG16</a:t>
              </a:r>
            </a:p>
          </p:txBody>
        </p:sp>
        <p:pic>
          <p:nvPicPr>
            <p:cNvPr id="25" name="Picture 4">
              <a:extLst>
                <a:ext uri="{FF2B5EF4-FFF2-40B4-BE49-F238E27FC236}">
                  <a16:creationId xmlns:a16="http://schemas.microsoft.com/office/drawing/2014/main" id="{5F79926D-87FB-4988-A98F-3CFBCB6218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3946" y="3775648"/>
              <a:ext cx="3385434" cy="3055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545DCC-1EA3-480D-B5C8-99AFCD00D29A}"/>
              </a:ext>
            </a:extLst>
          </p:cNvPr>
          <p:cNvGrpSpPr/>
          <p:nvPr/>
        </p:nvGrpSpPr>
        <p:grpSpPr>
          <a:xfrm>
            <a:off x="4273426" y="0"/>
            <a:ext cx="3314289" cy="3429000"/>
            <a:chOff x="3395710" y="81793"/>
            <a:chExt cx="3367780" cy="340965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538C2C-9A94-4DAF-97F0-548C2CF50C8D}"/>
                </a:ext>
              </a:extLst>
            </p:cNvPr>
            <p:cNvSpPr txBox="1"/>
            <p:nvPr/>
          </p:nvSpPr>
          <p:spPr>
            <a:xfrm>
              <a:off x="3823941" y="81793"/>
              <a:ext cx="223907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CNN + </a:t>
              </a:r>
              <a:r>
                <a:rPr lang="en-US" dirty="0" err="1"/>
                <a:t>XGBoost</a:t>
              </a:r>
              <a:endParaRPr lang="LID4096" dirty="0"/>
            </a:p>
          </p:txBody>
        </p:sp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79778EAF-2E40-4C52-85E2-F31CF57D70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5710" y="466918"/>
              <a:ext cx="3367780" cy="3024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C9FC2B2-BE65-4507-865B-0562A36DE42E}"/>
              </a:ext>
            </a:extLst>
          </p:cNvPr>
          <p:cNvGrpSpPr/>
          <p:nvPr/>
        </p:nvGrpSpPr>
        <p:grpSpPr>
          <a:xfrm>
            <a:off x="1" y="1"/>
            <a:ext cx="3490114" cy="3238500"/>
            <a:chOff x="0" y="83449"/>
            <a:chExt cx="3367780" cy="34232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F7360B-9654-4A97-B76D-1FAD933CD132}"/>
                </a:ext>
              </a:extLst>
            </p:cNvPr>
            <p:cNvSpPr txBox="1"/>
            <p:nvPr/>
          </p:nvSpPr>
          <p:spPr>
            <a:xfrm>
              <a:off x="827896" y="83449"/>
              <a:ext cx="1389130" cy="35580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CNN</a:t>
              </a:r>
              <a:endParaRPr lang="LID4096" dirty="0"/>
            </a:p>
          </p:txBody>
        </p:sp>
        <p:pic>
          <p:nvPicPr>
            <p:cNvPr id="22" name="Picture 4">
              <a:extLst>
                <a:ext uri="{FF2B5EF4-FFF2-40B4-BE49-F238E27FC236}">
                  <a16:creationId xmlns:a16="http://schemas.microsoft.com/office/drawing/2014/main" id="{8D12741B-E78F-44D6-BA3A-2661DF3DB1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51125"/>
              <a:ext cx="3367780" cy="3055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8455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93EAF-719E-309A-08D4-A3371AD27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comparison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4696F9E-201A-4355-BC82-C960D65A3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710298"/>
              </p:ext>
            </p:extLst>
          </p:nvPr>
        </p:nvGraphicFramePr>
        <p:xfrm>
          <a:off x="438150" y="2677666"/>
          <a:ext cx="11087101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4219">
                  <a:extLst>
                    <a:ext uri="{9D8B030D-6E8A-4147-A177-3AD203B41FA5}">
                      <a16:colId xmlns:a16="http://schemas.microsoft.com/office/drawing/2014/main" val="4023553185"/>
                    </a:ext>
                  </a:extLst>
                </a:gridCol>
                <a:gridCol w="1335496">
                  <a:extLst>
                    <a:ext uri="{9D8B030D-6E8A-4147-A177-3AD203B41FA5}">
                      <a16:colId xmlns:a16="http://schemas.microsoft.com/office/drawing/2014/main" val="1675107798"/>
                    </a:ext>
                  </a:extLst>
                </a:gridCol>
                <a:gridCol w="1451898">
                  <a:extLst>
                    <a:ext uri="{9D8B030D-6E8A-4147-A177-3AD203B41FA5}">
                      <a16:colId xmlns:a16="http://schemas.microsoft.com/office/drawing/2014/main" val="3579956471"/>
                    </a:ext>
                  </a:extLst>
                </a:gridCol>
                <a:gridCol w="1583872">
                  <a:extLst>
                    <a:ext uri="{9D8B030D-6E8A-4147-A177-3AD203B41FA5}">
                      <a16:colId xmlns:a16="http://schemas.microsoft.com/office/drawing/2014/main" val="352753227"/>
                    </a:ext>
                  </a:extLst>
                </a:gridCol>
                <a:gridCol w="1583872">
                  <a:extLst>
                    <a:ext uri="{9D8B030D-6E8A-4147-A177-3AD203B41FA5}">
                      <a16:colId xmlns:a16="http://schemas.microsoft.com/office/drawing/2014/main" val="1927728746"/>
                    </a:ext>
                  </a:extLst>
                </a:gridCol>
                <a:gridCol w="1583872">
                  <a:extLst>
                    <a:ext uri="{9D8B030D-6E8A-4147-A177-3AD203B41FA5}">
                      <a16:colId xmlns:a16="http://schemas.microsoft.com/office/drawing/2014/main" val="4161014130"/>
                    </a:ext>
                  </a:extLst>
                </a:gridCol>
                <a:gridCol w="1583872">
                  <a:extLst>
                    <a:ext uri="{9D8B030D-6E8A-4147-A177-3AD203B41FA5}">
                      <a16:colId xmlns:a16="http://schemas.microsoft.com/office/drawing/2014/main" val="11734929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 name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Training Time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Trainable parameters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28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CNN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0.899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0.898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108.04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/>
                        </a:rPr>
                        <a:t>4,619,524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150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CNN+XGBoost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286.95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034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VGG16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0.948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143.79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8,128,644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551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EfficientNetB3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0.98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0.979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0.979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0.979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475.29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11,093,804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061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032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C4BFA624-78C8-42AE-AB5A-524875F07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513" y="0"/>
            <a:ext cx="5678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C293EFC-413A-4888-9895-86809D1D7151}"/>
              </a:ext>
            </a:extLst>
          </p:cNvPr>
          <p:cNvSpPr txBox="1">
            <a:spLocks/>
          </p:cNvSpPr>
          <p:nvPr/>
        </p:nvSpPr>
        <p:spPr>
          <a:xfrm>
            <a:off x="742156" y="2557156"/>
            <a:ext cx="5678487" cy="12930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Wrong classified </a:t>
            </a:r>
          </a:p>
          <a:p>
            <a:r>
              <a:rPr lang="en-US" dirty="0"/>
              <a:t> images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9E5862-9F70-B179-FBE1-1EC618A29370}"/>
              </a:ext>
            </a:extLst>
          </p:cNvPr>
          <p:cNvSpPr txBox="1"/>
          <p:nvPr/>
        </p:nvSpPr>
        <p:spPr>
          <a:xfrm>
            <a:off x="1388201" y="4663440"/>
            <a:ext cx="3936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28 images/1311 images (test)</a:t>
            </a:r>
          </a:p>
          <a:p>
            <a:r>
              <a:rPr lang="en-US" dirty="0"/>
              <a:t> ~2%</a:t>
            </a:r>
          </a:p>
        </p:txBody>
      </p:sp>
    </p:spTree>
    <p:extLst>
      <p:ext uri="{BB962C8B-B14F-4D97-AF65-F5344CB8AC3E}">
        <p14:creationId xmlns:p14="http://schemas.microsoft.com/office/powerpoint/2010/main" val="1996765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83571E-5615-2616-DCC0-0A51582CC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457" y="0"/>
            <a:ext cx="1924722" cy="19247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B054FC-39B9-2739-AE48-468BAA8225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376" y="0"/>
            <a:ext cx="1924722" cy="19247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04B393-B4D8-B75B-7246-B1B80D2044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069" y="0"/>
            <a:ext cx="1924722" cy="19247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25E0D2-A157-0901-1901-185A3D9BC5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972" y="0"/>
            <a:ext cx="1924722" cy="19247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1D8CFD-C62D-3513-01C3-56A7E76431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24722" cy="19247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6E9D8C-FB51-32F1-B0B9-94A680ACB5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938" y="1978187"/>
            <a:ext cx="1924722" cy="19247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CB4DF5-A321-B960-FE00-AA2CB5AF3B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981" y="1978187"/>
            <a:ext cx="1924722" cy="19247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347C56-28B7-6EC8-E6E1-584F0C3B1A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025" y="1978187"/>
            <a:ext cx="1924722" cy="19247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9A48CF6-37AE-39BB-3C3F-4EA733DCE7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689" y="1979980"/>
            <a:ext cx="1924722" cy="19247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1365BE1-4BF7-6899-739E-A44B1035CC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972" y="1981200"/>
            <a:ext cx="1924722" cy="192472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FAE2103-893A-0F39-D6FE-CF464A75B2A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1924722" cy="19247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20EDEB3-C30B-C0C0-45B8-B702E5EEA2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020" y="3967557"/>
            <a:ext cx="1953855" cy="195385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538C5AF-DC5C-75FE-5949-42C485FEB3A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766" y="3966984"/>
            <a:ext cx="1953855" cy="19538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BC9EFCF-E25B-D247-24FE-DC5C49B81C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973" y="3966983"/>
            <a:ext cx="1971793" cy="19528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1E70BE2-CB34-8E2A-32DF-7DC9325A8A4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708" y="3962400"/>
            <a:ext cx="1959013" cy="195901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704E100-335C-A311-591D-61E78BBED5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995" y="3962400"/>
            <a:ext cx="1959013" cy="195901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862FFE9-3AF2-056F-94BA-1BBF54A79D2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75" y="3962400"/>
            <a:ext cx="1959013" cy="19590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4B463F-C372-D3A1-6E09-895BB9DF1F61}"/>
              </a:ext>
            </a:extLst>
          </p:cNvPr>
          <p:cNvSpPr txBox="1"/>
          <p:nvPr/>
        </p:nvSpPr>
        <p:spPr>
          <a:xfrm>
            <a:off x="2438400" y="1584334"/>
            <a:ext cx="7058025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1-2 mistakes per patient</a:t>
            </a:r>
          </a:p>
          <a:p>
            <a:r>
              <a:rPr lang="en-US" sz="2800" dirty="0">
                <a:solidFill>
                  <a:srgbClr val="FF0000"/>
                </a:solidFill>
              </a:rPr>
              <a:t>~18 correct predictions per patient!</a:t>
            </a:r>
          </a:p>
        </p:txBody>
      </p:sp>
    </p:spTree>
    <p:extLst>
      <p:ext uri="{BB962C8B-B14F-4D97-AF65-F5344CB8AC3E}">
        <p14:creationId xmlns:p14="http://schemas.microsoft.com/office/powerpoint/2010/main" val="74158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13F91-951F-4799-8956-393F7F4CF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599793"/>
            <a:ext cx="10820399" cy="955675"/>
          </a:xfrm>
        </p:spPr>
        <p:txBody>
          <a:bodyPr/>
          <a:lstStyle/>
          <a:p>
            <a:r>
              <a:rPr lang="en-US" dirty="0"/>
              <a:t>The end.</a:t>
            </a:r>
            <a:endParaRPr lang="LID4096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648614-4880-49D4-9614-0061721F9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3689782"/>
            <a:ext cx="10181089" cy="955675"/>
          </a:xfrm>
        </p:spPr>
        <p:txBody>
          <a:bodyPr/>
          <a:lstStyle/>
          <a:p>
            <a:r>
              <a:rPr lang="en-US" dirty="0"/>
              <a:t>Alin </a:t>
            </a:r>
            <a:r>
              <a:rPr lang="en-US" dirty="0" err="1"/>
              <a:t>Finkelshtein</a:t>
            </a:r>
            <a:r>
              <a:rPr lang="en-US" dirty="0"/>
              <a:t> and Felix </a:t>
            </a:r>
            <a:r>
              <a:rPr lang="en-US" dirty="0" err="1"/>
              <a:t>Doctorman</a:t>
            </a:r>
            <a:endParaRPr lang="LID4096" dirty="0"/>
          </a:p>
        </p:txBody>
      </p:sp>
      <p:pic>
        <p:nvPicPr>
          <p:cNvPr id="7172" name="Picture 4" descr="Tumor GIFs - Get the best gif on GIFER">
            <a:extLst>
              <a:ext uri="{FF2B5EF4-FFF2-40B4-BE49-F238E27FC236}">
                <a16:creationId xmlns:a16="http://schemas.microsoft.com/office/drawing/2014/main" id="{75433C84-FF69-4F7E-ACB8-86D2C264EB3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218" y="0"/>
            <a:ext cx="3689782" cy="368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05310C-5DEB-2169-DE6A-9E800C29291A}"/>
              </a:ext>
            </a:extLst>
          </p:cNvPr>
          <p:cNvSpPr/>
          <p:nvPr/>
        </p:nvSpPr>
        <p:spPr>
          <a:xfrm>
            <a:off x="538183" y="1657987"/>
            <a:ext cx="83343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4"/>
                </a:solidFill>
                <a:effectLst/>
              </a:rPr>
              <a:t>No mistakes per patient!</a:t>
            </a:r>
          </a:p>
        </p:txBody>
      </p:sp>
    </p:spTree>
    <p:extLst>
      <p:ext uri="{BB962C8B-B14F-4D97-AF65-F5344CB8AC3E}">
        <p14:creationId xmlns:p14="http://schemas.microsoft.com/office/powerpoint/2010/main" val="418556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F0BCF-76F6-CE94-D6DD-77F1309A9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Glioma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042F3E-5AC0-EE08-B89E-BF715FF7D067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Glioma starts in the glial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About </a:t>
            </a:r>
            <a:r>
              <a:rPr lang="en-US" b="0" i="0" dirty="0">
                <a:solidFill>
                  <a:schemeClr val="accent1"/>
                </a:solidFill>
                <a:effectLst/>
                <a:latin typeface="Noto Sans" panose="020B0502040204020203" pitchFamily="34" charset="0"/>
              </a:rPr>
              <a:t>33%</a:t>
            </a:r>
            <a:r>
              <a:rPr 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 of all brain tumors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oto Sans" panose="020B0502040504020204" pitchFamily="34" charset="0"/>
              </a:rPr>
              <a:t>Gliomas can affect all ages, but they are most often seen in adults</a:t>
            </a:r>
            <a:r>
              <a:rPr lang="en-US" b="0" i="0" dirty="0">
                <a:solidFill>
                  <a:srgbClr val="FFFFFF"/>
                </a:solidFill>
                <a:effectLst/>
                <a:latin typeface="Noto Sans" panose="020B0502040504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oto Sans" panose="020B0502040504020204" pitchFamily="34" charset="0"/>
              </a:rPr>
              <a:t>There are different gliomas, with different growth potential and aggressiveness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1"/>
                </a:solidFill>
                <a:effectLst/>
                <a:latin typeface="Noto Serif" panose="02020600060500020200" pitchFamily="18" charset="0"/>
              </a:rPr>
              <a:t>Variable Grades </a:t>
            </a:r>
            <a:r>
              <a:rPr lang="en-US" dirty="0">
                <a:latin typeface="Noto Sans" panose="020B0502040504020204" pitchFamily="34" charset="0"/>
              </a:rPr>
              <a:t>of aggressiveness (From Benign to Malignant)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Symptoms of glioma appear slowly and may be subtle at first. Some gliomas do not cause any symptoms 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E0276C-9FCA-5631-3012-F5F90EEE0F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Meningioma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6244E1-E760-A64E-AD7C-FE2CBB83F2EA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Meningioma starts in the meninges, which are membranes surrounding and protecting the brain. 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Noto Sans" panose="020B0502040204020203" pitchFamily="34" charset="0"/>
              </a:rPr>
              <a:t>30%</a:t>
            </a: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 percent of all brain tumors.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oto Sans" panose="020B0502040504020204" pitchFamily="34" charset="0"/>
              </a:rPr>
              <a:t>They grow slowly and may exist for years before being detected.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Most meningioma tumors are </a:t>
            </a:r>
            <a:r>
              <a:rPr lang="en-US" dirty="0">
                <a:solidFill>
                  <a:schemeClr val="accent1"/>
                </a:solidFill>
                <a:latin typeface="Noto Sans" panose="020B0502040204020203" pitchFamily="34" charset="0"/>
              </a:rPr>
              <a:t>benign.</a:t>
            </a:r>
            <a:endParaRPr lang="en-US" b="0" i="0" dirty="0">
              <a:effectLst/>
              <a:latin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oto Sans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5DBA7E-154E-2017-A817-BA06FD8A09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Pituitary adenoma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6DBC6B-105C-1C48-A2F2-9197FEF294E8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823406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Pituitary tumor starts in the pituitary gland.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About </a:t>
            </a:r>
            <a:r>
              <a:rPr lang="en-US" b="0" i="0" dirty="0">
                <a:solidFill>
                  <a:schemeClr val="accent1"/>
                </a:solidFill>
                <a:effectLst/>
                <a:latin typeface="Noto Sans" panose="020B0502040504020204" pitchFamily="34" charset="0"/>
              </a:rPr>
              <a:t>25%</a:t>
            </a: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 of people may have small pituitary tumors</a:t>
            </a:r>
            <a:endParaRPr lang="en-US" dirty="0">
              <a:solidFill>
                <a:srgbClr val="000000"/>
              </a:solidFill>
              <a:latin typeface="Noto Sans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It is located behind the back of the nose.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It makes hormones that affect many functions in your body.</a:t>
            </a:r>
            <a:endParaRPr lang="en-US" dirty="0">
              <a:solidFill>
                <a:srgbClr val="000000"/>
              </a:solidFill>
              <a:latin typeface="Noto Sans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Most pituitary tumors are </a:t>
            </a:r>
            <a:r>
              <a:rPr lang="en-US" dirty="0">
                <a:solidFill>
                  <a:schemeClr val="accent1"/>
                </a:solidFill>
                <a:latin typeface="Noto Sans" panose="020B0502040204020203" pitchFamily="34" charset="0"/>
              </a:rPr>
              <a:t>benign</a:t>
            </a:r>
            <a:r>
              <a:rPr lang="en-US" b="0" i="0" dirty="0">
                <a:solidFill>
                  <a:schemeClr val="accent1"/>
                </a:solidFill>
                <a:effectLst/>
                <a:latin typeface="Noto Sans" panose="020B0502040504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They don’t spread to other parts of your body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They can cause vision and endocrinological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Most pituitary tumors don’t cause symptoms. As a result, they are not diagnosed.</a:t>
            </a:r>
            <a:endParaRPr lang="en-US" dirty="0"/>
          </a:p>
        </p:txBody>
      </p:sp>
      <p:pic>
        <p:nvPicPr>
          <p:cNvPr id="11" name="Picture 2" descr="Risk Factors for Pituitary Tumors">
            <a:extLst>
              <a:ext uri="{FF2B5EF4-FFF2-40B4-BE49-F238E27FC236}">
                <a16:creationId xmlns:a16="http://schemas.microsoft.com/office/drawing/2014/main" id="{13D1682E-D09C-EE03-DC9D-169B66395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031" y="0"/>
            <a:ext cx="2813107" cy="241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iagram showing where certain meningiomas are located">
            <a:extLst>
              <a:ext uri="{FF2B5EF4-FFF2-40B4-BE49-F238E27FC236}">
                <a16:creationId xmlns:a16="http://schemas.microsoft.com/office/drawing/2014/main" id="{65CE7C4A-FAC0-0EBF-6A7D-AA6FE4D47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673" y="0"/>
            <a:ext cx="2895600" cy="241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ypes of Glioma | Expert Surgeon | Aaron Cohen-Gadol, MD">
            <a:extLst>
              <a:ext uri="{FF2B5EF4-FFF2-40B4-BE49-F238E27FC236}">
                <a16:creationId xmlns:a16="http://schemas.microsoft.com/office/drawing/2014/main" id="{7FB5C153-9D7E-6798-F35A-467A268A3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91" y="-43826"/>
            <a:ext cx="2808735" cy="246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76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uiExpand="1" build="p"/>
      <p:bldP spid="5" grpId="0" build="p"/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4725E-8D3B-B197-9A9E-20DA6352A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19434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645F4-A320-1F34-D3B6-F6C165809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429000"/>
            <a:ext cx="4822115" cy="2163052"/>
          </a:xfrm>
        </p:spPr>
        <p:txBody>
          <a:bodyPr/>
          <a:lstStyle/>
          <a:p>
            <a:r>
              <a:rPr lang="en-US" dirty="0"/>
              <a:t>Glioma                  </a:t>
            </a:r>
          </a:p>
          <a:p>
            <a:r>
              <a:rPr lang="en-US" dirty="0"/>
              <a:t>Meningioma</a:t>
            </a:r>
          </a:p>
          <a:p>
            <a:r>
              <a:rPr lang="en-US" dirty="0" err="1"/>
              <a:t>Notumor</a:t>
            </a:r>
            <a:endParaRPr lang="en-US" dirty="0"/>
          </a:p>
          <a:p>
            <a:r>
              <a:rPr lang="en-US" dirty="0"/>
              <a:t>Pituitary</a:t>
            </a:r>
          </a:p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C341FA-6CD4-8C37-3CA4-98D40F6FAAC6}"/>
              </a:ext>
            </a:extLst>
          </p:cNvPr>
          <p:cNvSpPr txBox="1">
            <a:spLocks/>
          </p:cNvSpPr>
          <p:nvPr/>
        </p:nvSpPr>
        <p:spPr>
          <a:xfrm>
            <a:off x="8913211" y="3429000"/>
            <a:ext cx="2592989" cy="2163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Glioma                  </a:t>
            </a:r>
          </a:p>
          <a:p>
            <a:r>
              <a:rPr lang="en-US" dirty="0"/>
              <a:t>Meningioma</a:t>
            </a:r>
          </a:p>
          <a:p>
            <a:r>
              <a:rPr lang="en-US" dirty="0" err="1"/>
              <a:t>Notumor</a:t>
            </a:r>
            <a:endParaRPr lang="en-US" dirty="0"/>
          </a:p>
          <a:p>
            <a:r>
              <a:rPr lang="en-US" dirty="0"/>
              <a:t>Pituitary</a:t>
            </a:r>
          </a:p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9BFA914-9C6D-16A5-EA04-373025D85B20}"/>
              </a:ext>
            </a:extLst>
          </p:cNvPr>
          <p:cNvSpPr txBox="1">
            <a:spLocks/>
          </p:cNvSpPr>
          <p:nvPr/>
        </p:nvSpPr>
        <p:spPr>
          <a:xfrm>
            <a:off x="900952" y="2155853"/>
            <a:ext cx="4822115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Train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F8DDC36-0B9A-2E0A-4B2E-EA6EBF949649}"/>
              </a:ext>
            </a:extLst>
          </p:cNvPr>
          <p:cNvSpPr txBox="1">
            <a:spLocks/>
          </p:cNvSpPr>
          <p:nvPr/>
        </p:nvSpPr>
        <p:spPr>
          <a:xfrm>
            <a:off x="9264821" y="2155853"/>
            <a:ext cx="2080126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Test</a:t>
            </a:r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B8A12B86-0442-BDAC-E013-64CF9D6B5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583" y="2034437"/>
            <a:ext cx="3834187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11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D558-F51C-3AB4-BDA7-2B83E5666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classes are balanced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CE3827B-78EB-D60E-BE4A-3A62D2F6E78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27481"/>
            <a:ext cx="4570922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8A50DC5-62F0-BB65-15B2-594DF5802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230" y="2227481"/>
            <a:ext cx="4507547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871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5E597-D289-49B0-9F19-3AC898B04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101" y="1301750"/>
            <a:ext cx="8610600" cy="1293028"/>
          </a:xfrm>
        </p:spPr>
        <p:txBody>
          <a:bodyPr/>
          <a:lstStyle/>
          <a:p>
            <a:r>
              <a:rPr lang="en-US" dirty="0"/>
              <a:t>MRI Slicing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E5E2595-AC60-43FC-E40F-0933D01F6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8A6F515A-7287-ABFC-13CC-2A301A6A128B}"/>
              </a:ext>
            </a:extLst>
          </p:cNvPr>
          <p:cNvGrpSpPr/>
          <p:nvPr/>
        </p:nvGrpSpPr>
        <p:grpSpPr>
          <a:xfrm>
            <a:off x="3665054" y="990600"/>
            <a:ext cx="4876800" cy="4876800"/>
            <a:chOff x="3665054" y="984736"/>
            <a:chExt cx="4876800" cy="4876800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FB27C1F-3ABB-5CC6-7719-F2D455688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054" y="984736"/>
              <a:ext cx="4876800" cy="4876800"/>
            </a:xfrm>
            <a:prstGeom prst="rect">
              <a:avLst/>
            </a:prstGeom>
          </p:spPr>
        </p:pic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0219185-3020-2F4B-AF52-73266A0BEF07}"/>
                </a:ext>
              </a:extLst>
            </p:cNvPr>
            <p:cNvSpPr/>
            <p:nvPr/>
          </p:nvSpPr>
          <p:spPr>
            <a:xfrm>
              <a:off x="5591832" y="3029803"/>
              <a:ext cx="583780" cy="518615"/>
            </a:xfrm>
            <a:custGeom>
              <a:avLst/>
              <a:gdLst>
                <a:gd name="connsiteX0" fmla="*/ 17398 w 583780"/>
                <a:gd name="connsiteY0" fmla="*/ 20472 h 518615"/>
                <a:gd name="connsiteX1" fmla="*/ 17398 w 583780"/>
                <a:gd name="connsiteY1" fmla="*/ 20472 h 518615"/>
                <a:gd name="connsiteX2" fmla="*/ 78813 w 583780"/>
                <a:gd name="connsiteY2" fmla="*/ 27296 h 518615"/>
                <a:gd name="connsiteX3" fmla="*/ 126580 w 583780"/>
                <a:gd name="connsiteY3" fmla="*/ 13648 h 518615"/>
                <a:gd name="connsiteX4" fmla="*/ 187995 w 583780"/>
                <a:gd name="connsiteY4" fmla="*/ 6824 h 518615"/>
                <a:gd name="connsiteX5" fmla="*/ 235762 w 583780"/>
                <a:gd name="connsiteY5" fmla="*/ 0 h 518615"/>
                <a:gd name="connsiteX6" fmla="*/ 399535 w 583780"/>
                <a:gd name="connsiteY6" fmla="*/ 20472 h 518615"/>
                <a:gd name="connsiteX7" fmla="*/ 474598 w 583780"/>
                <a:gd name="connsiteY7" fmla="*/ 40943 h 518615"/>
                <a:gd name="connsiteX8" fmla="*/ 515541 w 583780"/>
                <a:gd name="connsiteY8" fmla="*/ 75063 h 518615"/>
                <a:gd name="connsiteX9" fmla="*/ 536013 w 583780"/>
                <a:gd name="connsiteY9" fmla="*/ 109182 h 518615"/>
                <a:gd name="connsiteX10" fmla="*/ 563308 w 583780"/>
                <a:gd name="connsiteY10" fmla="*/ 156949 h 518615"/>
                <a:gd name="connsiteX11" fmla="*/ 570132 w 583780"/>
                <a:gd name="connsiteY11" fmla="*/ 184245 h 518615"/>
                <a:gd name="connsiteX12" fmla="*/ 576956 w 583780"/>
                <a:gd name="connsiteY12" fmla="*/ 225188 h 518615"/>
                <a:gd name="connsiteX13" fmla="*/ 583780 w 583780"/>
                <a:gd name="connsiteY13" fmla="*/ 259307 h 518615"/>
                <a:gd name="connsiteX14" fmla="*/ 576956 w 583780"/>
                <a:gd name="connsiteY14" fmla="*/ 409433 h 518615"/>
                <a:gd name="connsiteX15" fmla="*/ 515541 w 583780"/>
                <a:gd name="connsiteY15" fmla="*/ 464024 h 518615"/>
                <a:gd name="connsiteX16" fmla="*/ 495069 w 583780"/>
                <a:gd name="connsiteY16" fmla="*/ 477672 h 518615"/>
                <a:gd name="connsiteX17" fmla="*/ 447302 w 583780"/>
                <a:gd name="connsiteY17" fmla="*/ 498143 h 518615"/>
                <a:gd name="connsiteX18" fmla="*/ 426831 w 583780"/>
                <a:gd name="connsiteY18" fmla="*/ 511791 h 518615"/>
                <a:gd name="connsiteX19" fmla="*/ 399535 w 583780"/>
                <a:gd name="connsiteY19" fmla="*/ 518615 h 518615"/>
                <a:gd name="connsiteX20" fmla="*/ 194819 w 583780"/>
                <a:gd name="connsiteY20" fmla="*/ 511791 h 518615"/>
                <a:gd name="connsiteX21" fmla="*/ 133404 w 583780"/>
                <a:gd name="connsiteY21" fmla="*/ 450376 h 518615"/>
                <a:gd name="connsiteX22" fmla="*/ 112932 w 583780"/>
                <a:gd name="connsiteY22" fmla="*/ 423081 h 518615"/>
                <a:gd name="connsiteX23" fmla="*/ 65165 w 583780"/>
                <a:gd name="connsiteY23" fmla="*/ 375313 h 518615"/>
                <a:gd name="connsiteX24" fmla="*/ 51517 w 583780"/>
                <a:gd name="connsiteY24" fmla="*/ 348018 h 518615"/>
                <a:gd name="connsiteX25" fmla="*/ 31046 w 583780"/>
                <a:gd name="connsiteY25" fmla="*/ 320722 h 518615"/>
                <a:gd name="connsiteX26" fmla="*/ 17398 w 583780"/>
                <a:gd name="connsiteY26" fmla="*/ 286603 h 518615"/>
                <a:gd name="connsiteX27" fmla="*/ 3750 w 583780"/>
                <a:gd name="connsiteY27" fmla="*/ 266131 h 518615"/>
                <a:gd name="connsiteX28" fmla="*/ 17398 w 583780"/>
                <a:gd name="connsiteY28" fmla="*/ 20472 h 51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3780" h="518615">
                  <a:moveTo>
                    <a:pt x="17398" y="20472"/>
                  </a:moveTo>
                  <a:lnTo>
                    <a:pt x="17398" y="20472"/>
                  </a:lnTo>
                  <a:cubicBezTo>
                    <a:pt x="37870" y="22747"/>
                    <a:pt x="58255" y="28581"/>
                    <a:pt x="78813" y="27296"/>
                  </a:cubicBezTo>
                  <a:cubicBezTo>
                    <a:pt x="95340" y="26263"/>
                    <a:pt x="110304" y="16700"/>
                    <a:pt x="126580" y="13648"/>
                  </a:cubicBezTo>
                  <a:cubicBezTo>
                    <a:pt x="146825" y="9852"/>
                    <a:pt x="167556" y="9379"/>
                    <a:pt x="187995" y="6824"/>
                  </a:cubicBezTo>
                  <a:cubicBezTo>
                    <a:pt x="203955" y="4829"/>
                    <a:pt x="219840" y="2275"/>
                    <a:pt x="235762" y="0"/>
                  </a:cubicBezTo>
                  <a:cubicBezTo>
                    <a:pt x="290353" y="6824"/>
                    <a:pt x="345179" y="11979"/>
                    <a:pt x="399535" y="20472"/>
                  </a:cubicBezTo>
                  <a:cubicBezTo>
                    <a:pt x="428513" y="25000"/>
                    <a:pt x="448830" y="32354"/>
                    <a:pt x="474598" y="40943"/>
                  </a:cubicBezTo>
                  <a:cubicBezTo>
                    <a:pt x="491936" y="52502"/>
                    <a:pt x="502406" y="57549"/>
                    <a:pt x="515541" y="75063"/>
                  </a:cubicBezTo>
                  <a:cubicBezTo>
                    <a:pt x="523499" y="85673"/>
                    <a:pt x="529189" y="97809"/>
                    <a:pt x="536013" y="109182"/>
                  </a:cubicBezTo>
                  <a:cubicBezTo>
                    <a:pt x="553958" y="180962"/>
                    <a:pt x="527171" y="93708"/>
                    <a:pt x="563308" y="156949"/>
                  </a:cubicBezTo>
                  <a:cubicBezTo>
                    <a:pt x="567961" y="165092"/>
                    <a:pt x="568293" y="175048"/>
                    <a:pt x="570132" y="184245"/>
                  </a:cubicBezTo>
                  <a:cubicBezTo>
                    <a:pt x="572845" y="197812"/>
                    <a:pt x="574481" y="211575"/>
                    <a:pt x="576956" y="225188"/>
                  </a:cubicBezTo>
                  <a:cubicBezTo>
                    <a:pt x="579031" y="236599"/>
                    <a:pt x="581505" y="247934"/>
                    <a:pt x="583780" y="259307"/>
                  </a:cubicBezTo>
                  <a:cubicBezTo>
                    <a:pt x="581505" y="309349"/>
                    <a:pt x="585762" y="360119"/>
                    <a:pt x="576956" y="409433"/>
                  </a:cubicBezTo>
                  <a:cubicBezTo>
                    <a:pt x="568976" y="454121"/>
                    <a:pt x="545391" y="449099"/>
                    <a:pt x="515541" y="464024"/>
                  </a:cubicBezTo>
                  <a:cubicBezTo>
                    <a:pt x="508205" y="467692"/>
                    <a:pt x="502190" y="473603"/>
                    <a:pt x="495069" y="477672"/>
                  </a:cubicBezTo>
                  <a:cubicBezTo>
                    <a:pt x="471461" y="491162"/>
                    <a:pt x="470268" y="490488"/>
                    <a:pt x="447302" y="498143"/>
                  </a:cubicBezTo>
                  <a:cubicBezTo>
                    <a:pt x="440478" y="502692"/>
                    <a:pt x="434369" y="508560"/>
                    <a:pt x="426831" y="511791"/>
                  </a:cubicBezTo>
                  <a:cubicBezTo>
                    <a:pt x="418211" y="515486"/>
                    <a:pt x="408914" y="518615"/>
                    <a:pt x="399535" y="518615"/>
                  </a:cubicBezTo>
                  <a:cubicBezTo>
                    <a:pt x="331258" y="518615"/>
                    <a:pt x="263058" y="514066"/>
                    <a:pt x="194819" y="511791"/>
                  </a:cubicBezTo>
                  <a:cubicBezTo>
                    <a:pt x="174347" y="491319"/>
                    <a:pt x="150775" y="473537"/>
                    <a:pt x="133404" y="450376"/>
                  </a:cubicBezTo>
                  <a:cubicBezTo>
                    <a:pt x="126580" y="441278"/>
                    <a:pt x="120582" y="431496"/>
                    <a:pt x="112932" y="423081"/>
                  </a:cubicBezTo>
                  <a:cubicBezTo>
                    <a:pt x="97785" y="406419"/>
                    <a:pt x="75236" y="395453"/>
                    <a:pt x="65165" y="375313"/>
                  </a:cubicBezTo>
                  <a:cubicBezTo>
                    <a:pt x="60616" y="366215"/>
                    <a:pt x="56908" y="356644"/>
                    <a:pt x="51517" y="348018"/>
                  </a:cubicBezTo>
                  <a:cubicBezTo>
                    <a:pt x="45489" y="338374"/>
                    <a:pt x="36569" y="330664"/>
                    <a:pt x="31046" y="320722"/>
                  </a:cubicBezTo>
                  <a:cubicBezTo>
                    <a:pt x="25097" y="310014"/>
                    <a:pt x="22876" y="297559"/>
                    <a:pt x="17398" y="286603"/>
                  </a:cubicBezTo>
                  <a:cubicBezTo>
                    <a:pt x="13730" y="279267"/>
                    <a:pt x="-8760" y="343468"/>
                    <a:pt x="3750" y="266131"/>
                  </a:cubicBezTo>
                  <a:lnTo>
                    <a:pt x="17398" y="20472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8CA24F7-1439-2222-684B-455EA357D7AF}"/>
              </a:ext>
            </a:extLst>
          </p:cNvPr>
          <p:cNvGrpSpPr/>
          <p:nvPr/>
        </p:nvGrpSpPr>
        <p:grpSpPr>
          <a:xfrm>
            <a:off x="3665054" y="1016162"/>
            <a:ext cx="4876800" cy="4876800"/>
            <a:chOff x="3672508" y="990600"/>
            <a:chExt cx="4876800" cy="487680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86977D4-EFBD-A170-D0A1-01F4F544A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508" y="990600"/>
              <a:ext cx="4876800" cy="4876800"/>
            </a:xfrm>
            <a:prstGeom prst="rect">
              <a:avLst/>
            </a:prstGeom>
          </p:spPr>
        </p:pic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987499F-3871-5311-A328-744C6F0F954A}"/>
                </a:ext>
              </a:extLst>
            </p:cNvPr>
            <p:cNvSpPr/>
            <p:nvPr/>
          </p:nvSpPr>
          <p:spPr>
            <a:xfrm>
              <a:off x="5561304" y="2961564"/>
              <a:ext cx="732328" cy="614149"/>
            </a:xfrm>
            <a:custGeom>
              <a:avLst/>
              <a:gdLst>
                <a:gd name="connsiteX0" fmla="*/ 122989 w 732328"/>
                <a:gd name="connsiteY0" fmla="*/ 0 h 614149"/>
                <a:gd name="connsiteX1" fmla="*/ 122989 w 732328"/>
                <a:gd name="connsiteY1" fmla="*/ 0 h 614149"/>
                <a:gd name="connsiteX2" fmla="*/ 395944 w 732328"/>
                <a:gd name="connsiteY2" fmla="*/ 6824 h 614149"/>
                <a:gd name="connsiteX3" fmla="*/ 423239 w 732328"/>
                <a:gd name="connsiteY3" fmla="*/ 20472 h 614149"/>
                <a:gd name="connsiteX4" fmla="*/ 471006 w 732328"/>
                <a:gd name="connsiteY4" fmla="*/ 61415 h 614149"/>
                <a:gd name="connsiteX5" fmla="*/ 491478 w 732328"/>
                <a:gd name="connsiteY5" fmla="*/ 68239 h 614149"/>
                <a:gd name="connsiteX6" fmla="*/ 511950 w 732328"/>
                <a:gd name="connsiteY6" fmla="*/ 81887 h 614149"/>
                <a:gd name="connsiteX7" fmla="*/ 580189 w 732328"/>
                <a:gd name="connsiteY7" fmla="*/ 122830 h 614149"/>
                <a:gd name="connsiteX8" fmla="*/ 614308 w 732328"/>
                <a:gd name="connsiteY8" fmla="*/ 150126 h 614149"/>
                <a:gd name="connsiteX9" fmla="*/ 648427 w 732328"/>
                <a:gd name="connsiteY9" fmla="*/ 170597 h 614149"/>
                <a:gd name="connsiteX10" fmla="*/ 689371 w 732328"/>
                <a:gd name="connsiteY10" fmla="*/ 225188 h 614149"/>
                <a:gd name="connsiteX11" fmla="*/ 716666 w 732328"/>
                <a:gd name="connsiteY11" fmla="*/ 252484 h 614149"/>
                <a:gd name="connsiteX12" fmla="*/ 723490 w 732328"/>
                <a:gd name="connsiteY12" fmla="*/ 436729 h 614149"/>
                <a:gd name="connsiteX13" fmla="*/ 709842 w 732328"/>
                <a:gd name="connsiteY13" fmla="*/ 477672 h 614149"/>
                <a:gd name="connsiteX14" fmla="*/ 675723 w 732328"/>
                <a:gd name="connsiteY14" fmla="*/ 511791 h 614149"/>
                <a:gd name="connsiteX15" fmla="*/ 648427 w 732328"/>
                <a:gd name="connsiteY15" fmla="*/ 552735 h 614149"/>
                <a:gd name="connsiteX16" fmla="*/ 614308 w 732328"/>
                <a:gd name="connsiteY16" fmla="*/ 593678 h 614149"/>
                <a:gd name="connsiteX17" fmla="*/ 580189 w 732328"/>
                <a:gd name="connsiteY17" fmla="*/ 607326 h 614149"/>
                <a:gd name="connsiteX18" fmla="*/ 546069 w 732328"/>
                <a:gd name="connsiteY18" fmla="*/ 614149 h 614149"/>
                <a:gd name="connsiteX19" fmla="*/ 368648 w 732328"/>
                <a:gd name="connsiteY19" fmla="*/ 607326 h 614149"/>
                <a:gd name="connsiteX20" fmla="*/ 341353 w 732328"/>
                <a:gd name="connsiteY20" fmla="*/ 593678 h 614149"/>
                <a:gd name="connsiteX21" fmla="*/ 320881 w 732328"/>
                <a:gd name="connsiteY21" fmla="*/ 586854 h 614149"/>
                <a:gd name="connsiteX22" fmla="*/ 252642 w 732328"/>
                <a:gd name="connsiteY22" fmla="*/ 552735 h 614149"/>
                <a:gd name="connsiteX23" fmla="*/ 198051 w 732328"/>
                <a:gd name="connsiteY23" fmla="*/ 504967 h 614149"/>
                <a:gd name="connsiteX24" fmla="*/ 163932 w 732328"/>
                <a:gd name="connsiteY24" fmla="*/ 491320 h 614149"/>
                <a:gd name="connsiteX25" fmla="*/ 102517 w 732328"/>
                <a:gd name="connsiteY25" fmla="*/ 450376 h 614149"/>
                <a:gd name="connsiteX26" fmla="*/ 61574 w 732328"/>
                <a:gd name="connsiteY26" fmla="*/ 388961 h 614149"/>
                <a:gd name="connsiteX27" fmla="*/ 20630 w 732328"/>
                <a:gd name="connsiteY27" fmla="*/ 348018 h 614149"/>
                <a:gd name="connsiteX28" fmla="*/ 159 w 732328"/>
                <a:gd name="connsiteY28" fmla="*/ 272955 h 614149"/>
                <a:gd name="connsiteX29" fmla="*/ 13806 w 732328"/>
                <a:gd name="connsiteY29" fmla="*/ 122830 h 614149"/>
                <a:gd name="connsiteX30" fmla="*/ 47926 w 732328"/>
                <a:gd name="connsiteY30" fmla="*/ 75063 h 614149"/>
                <a:gd name="connsiteX31" fmla="*/ 68397 w 732328"/>
                <a:gd name="connsiteY31" fmla="*/ 40943 h 614149"/>
                <a:gd name="connsiteX32" fmla="*/ 102517 w 732328"/>
                <a:gd name="connsiteY32" fmla="*/ 20472 h 614149"/>
                <a:gd name="connsiteX33" fmla="*/ 122989 w 732328"/>
                <a:gd name="connsiteY33" fmla="*/ 0 h 61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32328" h="614149">
                  <a:moveTo>
                    <a:pt x="122989" y="0"/>
                  </a:moveTo>
                  <a:lnTo>
                    <a:pt x="122989" y="0"/>
                  </a:lnTo>
                  <a:cubicBezTo>
                    <a:pt x="213974" y="2275"/>
                    <a:pt x="305141" y="633"/>
                    <a:pt x="395944" y="6824"/>
                  </a:cubicBezTo>
                  <a:cubicBezTo>
                    <a:pt x="406093" y="7516"/>
                    <a:pt x="414407" y="15425"/>
                    <a:pt x="423239" y="20472"/>
                  </a:cubicBezTo>
                  <a:cubicBezTo>
                    <a:pt x="475826" y="50523"/>
                    <a:pt x="404323" y="13785"/>
                    <a:pt x="471006" y="61415"/>
                  </a:cubicBezTo>
                  <a:cubicBezTo>
                    <a:pt x="476859" y="65596"/>
                    <a:pt x="485044" y="65022"/>
                    <a:pt x="491478" y="68239"/>
                  </a:cubicBezTo>
                  <a:cubicBezTo>
                    <a:pt x="498814" y="71907"/>
                    <a:pt x="504965" y="77589"/>
                    <a:pt x="511950" y="81887"/>
                  </a:cubicBezTo>
                  <a:cubicBezTo>
                    <a:pt x="534542" y="95789"/>
                    <a:pt x="559476" y="106259"/>
                    <a:pt x="580189" y="122830"/>
                  </a:cubicBezTo>
                  <a:cubicBezTo>
                    <a:pt x="591562" y="131929"/>
                    <a:pt x="602376" y="141774"/>
                    <a:pt x="614308" y="150126"/>
                  </a:cubicBezTo>
                  <a:cubicBezTo>
                    <a:pt x="625173" y="157732"/>
                    <a:pt x="637958" y="162454"/>
                    <a:pt x="648427" y="170597"/>
                  </a:cubicBezTo>
                  <a:cubicBezTo>
                    <a:pt x="698568" y="209596"/>
                    <a:pt x="657594" y="182819"/>
                    <a:pt x="689371" y="225188"/>
                  </a:cubicBezTo>
                  <a:cubicBezTo>
                    <a:pt x="697091" y="235482"/>
                    <a:pt x="707568" y="243385"/>
                    <a:pt x="716666" y="252484"/>
                  </a:cubicBezTo>
                  <a:cubicBezTo>
                    <a:pt x="734299" y="340645"/>
                    <a:pt x="737708" y="327725"/>
                    <a:pt x="723490" y="436729"/>
                  </a:cubicBezTo>
                  <a:cubicBezTo>
                    <a:pt x="721629" y="450994"/>
                    <a:pt x="717565" y="465535"/>
                    <a:pt x="709842" y="477672"/>
                  </a:cubicBezTo>
                  <a:cubicBezTo>
                    <a:pt x="701207" y="491241"/>
                    <a:pt x="685908" y="499343"/>
                    <a:pt x="675723" y="511791"/>
                  </a:cubicBezTo>
                  <a:cubicBezTo>
                    <a:pt x="665336" y="524486"/>
                    <a:pt x="657526" y="539087"/>
                    <a:pt x="648427" y="552735"/>
                  </a:cubicBezTo>
                  <a:cubicBezTo>
                    <a:pt x="638994" y="566885"/>
                    <a:pt x="629321" y="584295"/>
                    <a:pt x="614308" y="593678"/>
                  </a:cubicBezTo>
                  <a:cubicBezTo>
                    <a:pt x="603921" y="600170"/>
                    <a:pt x="591922" y="603806"/>
                    <a:pt x="580189" y="607326"/>
                  </a:cubicBezTo>
                  <a:cubicBezTo>
                    <a:pt x="569080" y="610659"/>
                    <a:pt x="557442" y="611875"/>
                    <a:pt x="546069" y="614149"/>
                  </a:cubicBezTo>
                  <a:cubicBezTo>
                    <a:pt x="486929" y="611875"/>
                    <a:pt x="427538" y="613215"/>
                    <a:pt x="368648" y="607326"/>
                  </a:cubicBezTo>
                  <a:cubicBezTo>
                    <a:pt x="358526" y="606314"/>
                    <a:pt x="350703" y="597685"/>
                    <a:pt x="341353" y="593678"/>
                  </a:cubicBezTo>
                  <a:cubicBezTo>
                    <a:pt x="334741" y="590844"/>
                    <a:pt x="327412" y="589868"/>
                    <a:pt x="320881" y="586854"/>
                  </a:cubicBezTo>
                  <a:cubicBezTo>
                    <a:pt x="297791" y="576197"/>
                    <a:pt x="252642" y="552735"/>
                    <a:pt x="252642" y="552735"/>
                  </a:cubicBezTo>
                  <a:cubicBezTo>
                    <a:pt x="228727" y="520847"/>
                    <a:pt x="236659" y="524271"/>
                    <a:pt x="198051" y="504967"/>
                  </a:cubicBezTo>
                  <a:cubicBezTo>
                    <a:pt x="187095" y="499489"/>
                    <a:pt x="175083" y="496389"/>
                    <a:pt x="163932" y="491320"/>
                  </a:cubicBezTo>
                  <a:cubicBezTo>
                    <a:pt x="137652" y="479375"/>
                    <a:pt x="119045" y="473515"/>
                    <a:pt x="102517" y="450376"/>
                  </a:cubicBezTo>
                  <a:cubicBezTo>
                    <a:pt x="53786" y="382154"/>
                    <a:pt x="136129" y="470972"/>
                    <a:pt x="61574" y="388961"/>
                  </a:cubicBezTo>
                  <a:cubicBezTo>
                    <a:pt x="48591" y="374679"/>
                    <a:pt x="20630" y="348018"/>
                    <a:pt x="20630" y="348018"/>
                  </a:cubicBezTo>
                  <a:cubicBezTo>
                    <a:pt x="5858" y="318473"/>
                    <a:pt x="-1173" y="311602"/>
                    <a:pt x="159" y="272955"/>
                  </a:cubicBezTo>
                  <a:cubicBezTo>
                    <a:pt x="1890" y="222737"/>
                    <a:pt x="6166" y="172494"/>
                    <a:pt x="13806" y="122830"/>
                  </a:cubicBezTo>
                  <a:cubicBezTo>
                    <a:pt x="18005" y="95536"/>
                    <a:pt x="33320" y="94538"/>
                    <a:pt x="47926" y="75063"/>
                  </a:cubicBezTo>
                  <a:cubicBezTo>
                    <a:pt x="55884" y="64452"/>
                    <a:pt x="59018" y="50322"/>
                    <a:pt x="68397" y="40943"/>
                  </a:cubicBezTo>
                  <a:cubicBezTo>
                    <a:pt x="77776" y="31564"/>
                    <a:pt x="91270" y="27501"/>
                    <a:pt x="102517" y="20472"/>
                  </a:cubicBezTo>
                  <a:cubicBezTo>
                    <a:pt x="102538" y="20459"/>
                    <a:pt x="119577" y="3412"/>
                    <a:pt x="122989" y="0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39291B9-3532-D97D-ECBE-457CFC04078C}"/>
              </a:ext>
            </a:extLst>
          </p:cNvPr>
          <p:cNvGrpSpPr/>
          <p:nvPr/>
        </p:nvGrpSpPr>
        <p:grpSpPr>
          <a:xfrm>
            <a:off x="3655942" y="1003381"/>
            <a:ext cx="4876800" cy="4876800"/>
            <a:chOff x="3650146" y="1004457"/>
            <a:chExt cx="4876800" cy="487680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05B7AE6-34B9-3B3C-3248-FDFA0F27F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0146" y="1004457"/>
              <a:ext cx="4876800" cy="4876800"/>
            </a:xfrm>
            <a:prstGeom prst="rect">
              <a:avLst/>
            </a:prstGeom>
          </p:spPr>
        </p:pic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BAD8146-A177-B008-534D-D592B277FB12}"/>
                </a:ext>
              </a:extLst>
            </p:cNvPr>
            <p:cNvSpPr/>
            <p:nvPr/>
          </p:nvSpPr>
          <p:spPr>
            <a:xfrm>
              <a:off x="5493224" y="2924004"/>
              <a:ext cx="805218" cy="808659"/>
            </a:xfrm>
            <a:custGeom>
              <a:avLst/>
              <a:gdLst>
                <a:gd name="connsiteX0" fmla="*/ 88710 w 805218"/>
                <a:gd name="connsiteY0" fmla="*/ 105799 h 808659"/>
                <a:gd name="connsiteX1" fmla="*/ 88710 w 805218"/>
                <a:gd name="connsiteY1" fmla="*/ 105799 h 808659"/>
                <a:gd name="connsiteX2" fmla="*/ 156949 w 805218"/>
                <a:gd name="connsiteY2" fmla="*/ 85327 h 808659"/>
                <a:gd name="connsiteX3" fmla="*/ 211540 w 805218"/>
                <a:gd name="connsiteY3" fmla="*/ 71680 h 808659"/>
                <a:gd name="connsiteX4" fmla="*/ 252483 w 805218"/>
                <a:gd name="connsiteY4" fmla="*/ 51208 h 808659"/>
                <a:gd name="connsiteX5" fmla="*/ 307075 w 805218"/>
                <a:gd name="connsiteY5" fmla="*/ 30736 h 808659"/>
                <a:gd name="connsiteX6" fmla="*/ 341194 w 805218"/>
                <a:gd name="connsiteY6" fmla="*/ 23912 h 808659"/>
                <a:gd name="connsiteX7" fmla="*/ 368489 w 805218"/>
                <a:gd name="connsiteY7" fmla="*/ 10265 h 808659"/>
                <a:gd name="connsiteX8" fmla="*/ 580030 w 805218"/>
                <a:gd name="connsiteY8" fmla="*/ 10265 h 808659"/>
                <a:gd name="connsiteX9" fmla="*/ 661916 w 805218"/>
                <a:gd name="connsiteY9" fmla="*/ 71680 h 808659"/>
                <a:gd name="connsiteX10" fmla="*/ 689212 w 805218"/>
                <a:gd name="connsiteY10" fmla="*/ 92151 h 808659"/>
                <a:gd name="connsiteX11" fmla="*/ 730155 w 805218"/>
                <a:gd name="connsiteY11" fmla="*/ 126271 h 808659"/>
                <a:gd name="connsiteX12" fmla="*/ 757451 w 805218"/>
                <a:gd name="connsiteY12" fmla="*/ 167214 h 808659"/>
                <a:gd name="connsiteX13" fmla="*/ 777922 w 805218"/>
                <a:gd name="connsiteY13" fmla="*/ 214981 h 808659"/>
                <a:gd name="connsiteX14" fmla="*/ 784746 w 805218"/>
                <a:gd name="connsiteY14" fmla="*/ 255924 h 808659"/>
                <a:gd name="connsiteX15" fmla="*/ 798394 w 805218"/>
                <a:gd name="connsiteY15" fmla="*/ 365106 h 808659"/>
                <a:gd name="connsiteX16" fmla="*/ 805218 w 805218"/>
                <a:gd name="connsiteY16" fmla="*/ 385578 h 808659"/>
                <a:gd name="connsiteX17" fmla="*/ 764275 w 805218"/>
                <a:gd name="connsiteY17" fmla="*/ 583471 h 808659"/>
                <a:gd name="connsiteX18" fmla="*/ 757451 w 805218"/>
                <a:gd name="connsiteY18" fmla="*/ 603942 h 808659"/>
                <a:gd name="connsiteX19" fmla="*/ 716507 w 805218"/>
                <a:gd name="connsiteY19" fmla="*/ 638062 h 808659"/>
                <a:gd name="connsiteX20" fmla="*/ 696036 w 805218"/>
                <a:gd name="connsiteY20" fmla="*/ 658533 h 808659"/>
                <a:gd name="connsiteX21" fmla="*/ 682388 w 805218"/>
                <a:gd name="connsiteY21" fmla="*/ 679005 h 808659"/>
                <a:gd name="connsiteX22" fmla="*/ 655092 w 805218"/>
                <a:gd name="connsiteY22" fmla="*/ 685829 h 808659"/>
                <a:gd name="connsiteX23" fmla="*/ 634621 w 805218"/>
                <a:gd name="connsiteY23" fmla="*/ 699477 h 808659"/>
                <a:gd name="connsiteX24" fmla="*/ 614149 w 805218"/>
                <a:gd name="connsiteY24" fmla="*/ 719948 h 808659"/>
                <a:gd name="connsiteX25" fmla="*/ 593677 w 805218"/>
                <a:gd name="connsiteY25" fmla="*/ 726772 h 808659"/>
                <a:gd name="connsiteX26" fmla="*/ 552734 w 805218"/>
                <a:gd name="connsiteY26" fmla="*/ 747244 h 808659"/>
                <a:gd name="connsiteX27" fmla="*/ 532263 w 805218"/>
                <a:gd name="connsiteY27" fmla="*/ 760892 h 808659"/>
                <a:gd name="connsiteX28" fmla="*/ 498143 w 805218"/>
                <a:gd name="connsiteY28" fmla="*/ 767715 h 808659"/>
                <a:gd name="connsiteX29" fmla="*/ 443552 w 805218"/>
                <a:gd name="connsiteY29" fmla="*/ 781363 h 808659"/>
                <a:gd name="connsiteX30" fmla="*/ 423080 w 805218"/>
                <a:gd name="connsiteY30" fmla="*/ 788187 h 808659"/>
                <a:gd name="connsiteX31" fmla="*/ 348018 w 805218"/>
                <a:gd name="connsiteY31" fmla="*/ 801835 h 808659"/>
                <a:gd name="connsiteX32" fmla="*/ 327546 w 805218"/>
                <a:gd name="connsiteY32" fmla="*/ 808659 h 808659"/>
                <a:gd name="connsiteX33" fmla="*/ 211540 w 805218"/>
                <a:gd name="connsiteY33" fmla="*/ 801835 h 808659"/>
                <a:gd name="connsiteX34" fmla="*/ 88710 w 805218"/>
                <a:gd name="connsiteY34" fmla="*/ 685829 h 808659"/>
                <a:gd name="connsiteX35" fmla="*/ 68239 w 805218"/>
                <a:gd name="connsiteY35" fmla="*/ 651709 h 808659"/>
                <a:gd name="connsiteX36" fmla="*/ 54591 w 805218"/>
                <a:gd name="connsiteY36" fmla="*/ 631238 h 808659"/>
                <a:gd name="connsiteX37" fmla="*/ 20472 w 805218"/>
                <a:gd name="connsiteY37" fmla="*/ 535703 h 808659"/>
                <a:gd name="connsiteX38" fmla="*/ 6824 w 805218"/>
                <a:gd name="connsiteY38" fmla="*/ 487936 h 808659"/>
                <a:gd name="connsiteX39" fmla="*/ 0 w 805218"/>
                <a:gd name="connsiteY39" fmla="*/ 446993 h 808659"/>
                <a:gd name="connsiteX40" fmla="*/ 6824 w 805218"/>
                <a:gd name="connsiteY40" fmla="*/ 330987 h 808659"/>
                <a:gd name="connsiteX41" fmla="*/ 13648 w 805218"/>
                <a:gd name="connsiteY41" fmla="*/ 303692 h 808659"/>
                <a:gd name="connsiteX42" fmla="*/ 34119 w 805218"/>
                <a:gd name="connsiteY42" fmla="*/ 276396 h 808659"/>
                <a:gd name="connsiteX43" fmla="*/ 68239 w 805218"/>
                <a:gd name="connsiteY43" fmla="*/ 221805 h 808659"/>
                <a:gd name="connsiteX44" fmla="*/ 95534 w 805218"/>
                <a:gd name="connsiteY44" fmla="*/ 167214 h 808659"/>
                <a:gd name="connsiteX45" fmla="*/ 109182 w 805218"/>
                <a:gd name="connsiteY45" fmla="*/ 139918 h 808659"/>
                <a:gd name="connsiteX46" fmla="*/ 129654 w 805218"/>
                <a:gd name="connsiteY46" fmla="*/ 133095 h 808659"/>
                <a:gd name="connsiteX47" fmla="*/ 88710 w 805218"/>
                <a:gd name="connsiteY47" fmla="*/ 105799 h 80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805218" h="808659">
                  <a:moveTo>
                    <a:pt x="88710" y="105799"/>
                  </a:moveTo>
                  <a:lnTo>
                    <a:pt x="88710" y="105799"/>
                  </a:lnTo>
                  <a:cubicBezTo>
                    <a:pt x="111456" y="98975"/>
                    <a:pt x="134067" y="91683"/>
                    <a:pt x="156949" y="85327"/>
                  </a:cubicBezTo>
                  <a:cubicBezTo>
                    <a:pt x="175022" y="80307"/>
                    <a:pt x="193876" y="77989"/>
                    <a:pt x="211540" y="71680"/>
                  </a:cubicBezTo>
                  <a:cubicBezTo>
                    <a:pt x="225910" y="66548"/>
                    <a:pt x="238592" y="57522"/>
                    <a:pt x="252483" y="51208"/>
                  </a:cubicBezTo>
                  <a:cubicBezTo>
                    <a:pt x="260137" y="47729"/>
                    <a:pt x="294446" y="33893"/>
                    <a:pt x="307075" y="30736"/>
                  </a:cubicBezTo>
                  <a:cubicBezTo>
                    <a:pt x="318327" y="27923"/>
                    <a:pt x="329821" y="26187"/>
                    <a:pt x="341194" y="23912"/>
                  </a:cubicBezTo>
                  <a:cubicBezTo>
                    <a:pt x="350292" y="19363"/>
                    <a:pt x="358964" y="13837"/>
                    <a:pt x="368489" y="10265"/>
                  </a:cubicBezTo>
                  <a:cubicBezTo>
                    <a:pt x="429040" y="-12441"/>
                    <a:pt x="559190" y="9493"/>
                    <a:pt x="580030" y="10265"/>
                  </a:cubicBezTo>
                  <a:cubicBezTo>
                    <a:pt x="613043" y="59786"/>
                    <a:pt x="571597" y="3944"/>
                    <a:pt x="661916" y="71680"/>
                  </a:cubicBezTo>
                  <a:cubicBezTo>
                    <a:pt x="671015" y="78504"/>
                    <a:pt x="680577" y="84749"/>
                    <a:pt x="689212" y="92151"/>
                  </a:cubicBezTo>
                  <a:cubicBezTo>
                    <a:pt x="735192" y="131562"/>
                    <a:pt x="684903" y="96103"/>
                    <a:pt x="730155" y="126271"/>
                  </a:cubicBezTo>
                  <a:cubicBezTo>
                    <a:pt x="739254" y="139919"/>
                    <a:pt x="752264" y="151653"/>
                    <a:pt x="757451" y="167214"/>
                  </a:cubicBezTo>
                  <a:cubicBezTo>
                    <a:pt x="767492" y="197336"/>
                    <a:pt x="761058" y="181252"/>
                    <a:pt x="777922" y="214981"/>
                  </a:cubicBezTo>
                  <a:cubicBezTo>
                    <a:pt x="780197" y="228629"/>
                    <a:pt x="782917" y="242209"/>
                    <a:pt x="784746" y="255924"/>
                  </a:cubicBezTo>
                  <a:cubicBezTo>
                    <a:pt x="788531" y="284311"/>
                    <a:pt x="792417" y="335222"/>
                    <a:pt x="798394" y="365106"/>
                  </a:cubicBezTo>
                  <a:cubicBezTo>
                    <a:pt x="799805" y="372159"/>
                    <a:pt x="802943" y="378754"/>
                    <a:pt x="805218" y="385578"/>
                  </a:cubicBezTo>
                  <a:cubicBezTo>
                    <a:pt x="771862" y="652421"/>
                    <a:pt x="815760" y="480499"/>
                    <a:pt x="764275" y="583471"/>
                  </a:cubicBezTo>
                  <a:cubicBezTo>
                    <a:pt x="761058" y="589904"/>
                    <a:pt x="761441" y="597957"/>
                    <a:pt x="757451" y="603942"/>
                  </a:cubicBezTo>
                  <a:cubicBezTo>
                    <a:pt x="742498" y="626371"/>
                    <a:pt x="735390" y="622326"/>
                    <a:pt x="716507" y="638062"/>
                  </a:cubicBezTo>
                  <a:cubicBezTo>
                    <a:pt x="709094" y="644240"/>
                    <a:pt x="702214" y="651120"/>
                    <a:pt x="696036" y="658533"/>
                  </a:cubicBezTo>
                  <a:cubicBezTo>
                    <a:pt x="690786" y="664834"/>
                    <a:pt x="689212" y="674456"/>
                    <a:pt x="682388" y="679005"/>
                  </a:cubicBezTo>
                  <a:cubicBezTo>
                    <a:pt x="674584" y="684207"/>
                    <a:pt x="664191" y="683554"/>
                    <a:pt x="655092" y="685829"/>
                  </a:cubicBezTo>
                  <a:cubicBezTo>
                    <a:pt x="648268" y="690378"/>
                    <a:pt x="640921" y="694227"/>
                    <a:pt x="634621" y="699477"/>
                  </a:cubicBezTo>
                  <a:cubicBezTo>
                    <a:pt x="627207" y="705655"/>
                    <a:pt x="622179" y="714595"/>
                    <a:pt x="614149" y="719948"/>
                  </a:cubicBezTo>
                  <a:cubicBezTo>
                    <a:pt x="608164" y="723938"/>
                    <a:pt x="600501" y="724497"/>
                    <a:pt x="593677" y="726772"/>
                  </a:cubicBezTo>
                  <a:cubicBezTo>
                    <a:pt x="535011" y="765884"/>
                    <a:pt x="609237" y="718992"/>
                    <a:pt x="552734" y="747244"/>
                  </a:cubicBezTo>
                  <a:cubicBezTo>
                    <a:pt x="545399" y="750912"/>
                    <a:pt x="539942" y="758012"/>
                    <a:pt x="532263" y="760892"/>
                  </a:cubicBezTo>
                  <a:cubicBezTo>
                    <a:pt x="521403" y="764964"/>
                    <a:pt x="509445" y="765107"/>
                    <a:pt x="498143" y="767715"/>
                  </a:cubicBezTo>
                  <a:cubicBezTo>
                    <a:pt x="479866" y="771933"/>
                    <a:pt x="461648" y="776428"/>
                    <a:pt x="443552" y="781363"/>
                  </a:cubicBezTo>
                  <a:cubicBezTo>
                    <a:pt x="436612" y="783256"/>
                    <a:pt x="430058" y="786442"/>
                    <a:pt x="423080" y="788187"/>
                  </a:cubicBezTo>
                  <a:cubicBezTo>
                    <a:pt x="373405" y="800606"/>
                    <a:pt x="402774" y="789667"/>
                    <a:pt x="348018" y="801835"/>
                  </a:cubicBezTo>
                  <a:cubicBezTo>
                    <a:pt x="340996" y="803395"/>
                    <a:pt x="334370" y="806384"/>
                    <a:pt x="327546" y="808659"/>
                  </a:cubicBezTo>
                  <a:cubicBezTo>
                    <a:pt x="288877" y="806384"/>
                    <a:pt x="248944" y="811905"/>
                    <a:pt x="211540" y="801835"/>
                  </a:cubicBezTo>
                  <a:cubicBezTo>
                    <a:pt x="166980" y="789838"/>
                    <a:pt x="108214" y="718337"/>
                    <a:pt x="88710" y="685829"/>
                  </a:cubicBezTo>
                  <a:cubicBezTo>
                    <a:pt x="81886" y="674456"/>
                    <a:pt x="75268" y="662956"/>
                    <a:pt x="68239" y="651709"/>
                  </a:cubicBezTo>
                  <a:cubicBezTo>
                    <a:pt x="63892" y="644754"/>
                    <a:pt x="58028" y="638684"/>
                    <a:pt x="54591" y="631238"/>
                  </a:cubicBezTo>
                  <a:cubicBezTo>
                    <a:pt x="23233" y="563296"/>
                    <a:pt x="33458" y="583319"/>
                    <a:pt x="20472" y="535703"/>
                  </a:cubicBezTo>
                  <a:cubicBezTo>
                    <a:pt x="16115" y="519727"/>
                    <a:pt x="10548" y="504071"/>
                    <a:pt x="6824" y="487936"/>
                  </a:cubicBezTo>
                  <a:cubicBezTo>
                    <a:pt x="3713" y="474454"/>
                    <a:pt x="2275" y="460641"/>
                    <a:pt x="0" y="446993"/>
                  </a:cubicBezTo>
                  <a:cubicBezTo>
                    <a:pt x="2275" y="408324"/>
                    <a:pt x="3151" y="369548"/>
                    <a:pt x="6824" y="330987"/>
                  </a:cubicBezTo>
                  <a:cubicBezTo>
                    <a:pt x="7713" y="321651"/>
                    <a:pt x="9454" y="312080"/>
                    <a:pt x="13648" y="303692"/>
                  </a:cubicBezTo>
                  <a:cubicBezTo>
                    <a:pt x="18734" y="293520"/>
                    <a:pt x="28596" y="286338"/>
                    <a:pt x="34119" y="276396"/>
                  </a:cubicBezTo>
                  <a:cubicBezTo>
                    <a:pt x="66427" y="218241"/>
                    <a:pt x="27228" y="262816"/>
                    <a:pt x="68239" y="221805"/>
                  </a:cubicBezTo>
                  <a:cubicBezTo>
                    <a:pt x="80714" y="184381"/>
                    <a:pt x="68677" y="215558"/>
                    <a:pt x="95534" y="167214"/>
                  </a:cubicBezTo>
                  <a:cubicBezTo>
                    <a:pt x="100474" y="158322"/>
                    <a:pt x="101989" y="147111"/>
                    <a:pt x="109182" y="139918"/>
                  </a:cubicBezTo>
                  <a:cubicBezTo>
                    <a:pt x="114268" y="134832"/>
                    <a:pt x="122830" y="135369"/>
                    <a:pt x="129654" y="133095"/>
                  </a:cubicBezTo>
                  <a:lnTo>
                    <a:pt x="88710" y="10579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8A9EC72-EBF1-ED76-A7A9-62B3DF1ABB79}"/>
              </a:ext>
            </a:extLst>
          </p:cNvPr>
          <p:cNvGrpSpPr/>
          <p:nvPr/>
        </p:nvGrpSpPr>
        <p:grpSpPr>
          <a:xfrm>
            <a:off x="3646830" y="996991"/>
            <a:ext cx="4876800" cy="4876800"/>
            <a:chOff x="3642692" y="1018314"/>
            <a:chExt cx="4876800" cy="4876800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B014004-A650-31CF-2101-2AB56D529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2692" y="1018314"/>
              <a:ext cx="4876800" cy="4876800"/>
            </a:xfrm>
            <a:prstGeom prst="rect">
              <a:avLst/>
            </a:prstGeom>
          </p:spPr>
        </p:pic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3AE28F4-B1D4-89CA-2190-397A684B4A9B}"/>
                </a:ext>
              </a:extLst>
            </p:cNvPr>
            <p:cNvSpPr/>
            <p:nvPr/>
          </p:nvSpPr>
          <p:spPr>
            <a:xfrm>
              <a:off x="5629701" y="2893325"/>
              <a:ext cx="750627" cy="716508"/>
            </a:xfrm>
            <a:custGeom>
              <a:avLst/>
              <a:gdLst>
                <a:gd name="connsiteX0" fmla="*/ 47768 w 750627"/>
                <a:gd name="connsiteY0" fmla="*/ 136478 h 716508"/>
                <a:gd name="connsiteX1" fmla="*/ 47768 w 750627"/>
                <a:gd name="connsiteY1" fmla="*/ 136478 h 716508"/>
                <a:gd name="connsiteX2" fmla="*/ 61415 w 750627"/>
                <a:gd name="connsiteY2" fmla="*/ 75063 h 716508"/>
                <a:gd name="connsiteX3" fmla="*/ 68239 w 750627"/>
                <a:gd name="connsiteY3" fmla="*/ 54591 h 716508"/>
                <a:gd name="connsiteX4" fmla="*/ 88711 w 750627"/>
                <a:gd name="connsiteY4" fmla="*/ 47768 h 716508"/>
                <a:gd name="connsiteX5" fmla="*/ 143302 w 750627"/>
                <a:gd name="connsiteY5" fmla="*/ 34120 h 716508"/>
                <a:gd name="connsiteX6" fmla="*/ 211541 w 750627"/>
                <a:gd name="connsiteY6" fmla="*/ 20472 h 716508"/>
                <a:gd name="connsiteX7" fmla="*/ 259308 w 750627"/>
                <a:gd name="connsiteY7" fmla="*/ 13648 h 716508"/>
                <a:gd name="connsiteX8" fmla="*/ 313899 w 750627"/>
                <a:gd name="connsiteY8" fmla="*/ 0 h 716508"/>
                <a:gd name="connsiteX9" fmla="*/ 491320 w 750627"/>
                <a:gd name="connsiteY9" fmla="*/ 13648 h 716508"/>
                <a:gd name="connsiteX10" fmla="*/ 539087 w 750627"/>
                <a:gd name="connsiteY10" fmla="*/ 47768 h 716508"/>
                <a:gd name="connsiteX11" fmla="*/ 593678 w 750627"/>
                <a:gd name="connsiteY11" fmla="*/ 88711 h 716508"/>
                <a:gd name="connsiteX12" fmla="*/ 614150 w 750627"/>
                <a:gd name="connsiteY12" fmla="*/ 116006 h 716508"/>
                <a:gd name="connsiteX13" fmla="*/ 661917 w 750627"/>
                <a:gd name="connsiteY13" fmla="*/ 163774 h 716508"/>
                <a:gd name="connsiteX14" fmla="*/ 675565 w 750627"/>
                <a:gd name="connsiteY14" fmla="*/ 191069 h 716508"/>
                <a:gd name="connsiteX15" fmla="*/ 689212 w 750627"/>
                <a:gd name="connsiteY15" fmla="*/ 232012 h 716508"/>
                <a:gd name="connsiteX16" fmla="*/ 702860 w 750627"/>
                <a:gd name="connsiteY16" fmla="*/ 259308 h 716508"/>
                <a:gd name="connsiteX17" fmla="*/ 723332 w 750627"/>
                <a:gd name="connsiteY17" fmla="*/ 327547 h 716508"/>
                <a:gd name="connsiteX18" fmla="*/ 730156 w 750627"/>
                <a:gd name="connsiteY18" fmla="*/ 382138 h 716508"/>
                <a:gd name="connsiteX19" fmla="*/ 743803 w 750627"/>
                <a:gd name="connsiteY19" fmla="*/ 436729 h 716508"/>
                <a:gd name="connsiteX20" fmla="*/ 750627 w 750627"/>
                <a:gd name="connsiteY20" fmla="*/ 464024 h 716508"/>
                <a:gd name="connsiteX21" fmla="*/ 743803 w 750627"/>
                <a:gd name="connsiteY21" fmla="*/ 586854 h 716508"/>
                <a:gd name="connsiteX22" fmla="*/ 689212 w 750627"/>
                <a:gd name="connsiteY22" fmla="*/ 648269 h 716508"/>
                <a:gd name="connsiteX23" fmla="*/ 566383 w 750627"/>
                <a:gd name="connsiteY23" fmla="*/ 689212 h 716508"/>
                <a:gd name="connsiteX24" fmla="*/ 450377 w 750627"/>
                <a:gd name="connsiteY24" fmla="*/ 716508 h 716508"/>
                <a:gd name="connsiteX25" fmla="*/ 211541 w 750627"/>
                <a:gd name="connsiteY25" fmla="*/ 675565 h 716508"/>
                <a:gd name="connsiteX26" fmla="*/ 177421 w 750627"/>
                <a:gd name="connsiteY26" fmla="*/ 655093 h 716508"/>
                <a:gd name="connsiteX27" fmla="*/ 156950 w 750627"/>
                <a:gd name="connsiteY27" fmla="*/ 634621 h 716508"/>
                <a:gd name="connsiteX28" fmla="*/ 102359 w 750627"/>
                <a:gd name="connsiteY28" fmla="*/ 620974 h 716508"/>
                <a:gd name="connsiteX29" fmla="*/ 81887 w 750627"/>
                <a:gd name="connsiteY29" fmla="*/ 580030 h 716508"/>
                <a:gd name="connsiteX30" fmla="*/ 34120 w 750627"/>
                <a:gd name="connsiteY30" fmla="*/ 532263 h 716508"/>
                <a:gd name="connsiteX31" fmla="*/ 27296 w 750627"/>
                <a:gd name="connsiteY31" fmla="*/ 511791 h 716508"/>
                <a:gd name="connsiteX32" fmla="*/ 13648 w 750627"/>
                <a:gd name="connsiteY32" fmla="*/ 477672 h 716508"/>
                <a:gd name="connsiteX33" fmla="*/ 6824 w 750627"/>
                <a:gd name="connsiteY33" fmla="*/ 409433 h 716508"/>
                <a:gd name="connsiteX34" fmla="*/ 0 w 750627"/>
                <a:gd name="connsiteY34" fmla="*/ 368490 h 716508"/>
                <a:gd name="connsiteX35" fmla="*/ 6824 w 750627"/>
                <a:gd name="connsiteY35" fmla="*/ 170597 h 716508"/>
                <a:gd name="connsiteX36" fmla="*/ 27296 w 750627"/>
                <a:gd name="connsiteY36" fmla="*/ 129654 h 716508"/>
                <a:gd name="connsiteX37" fmla="*/ 47768 w 750627"/>
                <a:gd name="connsiteY37" fmla="*/ 136478 h 716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50627" h="716508">
                  <a:moveTo>
                    <a:pt x="47768" y="136478"/>
                  </a:moveTo>
                  <a:lnTo>
                    <a:pt x="47768" y="136478"/>
                  </a:lnTo>
                  <a:cubicBezTo>
                    <a:pt x="52317" y="116006"/>
                    <a:pt x="56329" y="95408"/>
                    <a:pt x="61415" y="75063"/>
                  </a:cubicBezTo>
                  <a:cubicBezTo>
                    <a:pt x="63160" y="68085"/>
                    <a:pt x="63153" y="59677"/>
                    <a:pt x="68239" y="54591"/>
                  </a:cubicBezTo>
                  <a:cubicBezTo>
                    <a:pt x="73325" y="49505"/>
                    <a:pt x="81771" y="49661"/>
                    <a:pt x="88711" y="47768"/>
                  </a:cubicBezTo>
                  <a:cubicBezTo>
                    <a:pt x="106807" y="42833"/>
                    <a:pt x="124992" y="38189"/>
                    <a:pt x="143302" y="34120"/>
                  </a:cubicBezTo>
                  <a:cubicBezTo>
                    <a:pt x="165946" y="29088"/>
                    <a:pt x="188697" y="24503"/>
                    <a:pt x="211541" y="20472"/>
                  </a:cubicBezTo>
                  <a:cubicBezTo>
                    <a:pt x="227380" y="17677"/>
                    <a:pt x="243536" y="16802"/>
                    <a:pt x="259308" y="13648"/>
                  </a:cubicBezTo>
                  <a:cubicBezTo>
                    <a:pt x="277701" y="9969"/>
                    <a:pt x="295702" y="4549"/>
                    <a:pt x="313899" y="0"/>
                  </a:cubicBezTo>
                  <a:cubicBezTo>
                    <a:pt x="373039" y="4549"/>
                    <a:pt x="432493" y="6057"/>
                    <a:pt x="491320" y="13648"/>
                  </a:cubicBezTo>
                  <a:cubicBezTo>
                    <a:pt x="542147" y="20206"/>
                    <a:pt x="512556" y="23890"/>
                    <a:pt x="539087" y="47768"/>
                  </a:cubicBezTo>
                  <a:cubicBezTo>
                    <a:pt x="555994" y="62984"/>
                    <a:pt x="576847" y="73410"/>
                    <a:pt x="593678" y="88711"/>
                  </a:cubicBezTo>
                  <a:cubicBezTo>
                    <a:pt x="602093" y="96361"/>
                    <a:pt x="606500" y="107591"/>
                    <a:pt x="614150" y="116006"/>
                  </a:cubicBezTo>
                  <a:cubicBezTo>
                    <a:pt x="629297" y="132668"/>
                    <a:pt x="651846" y="143634"/>
                    <a:pt x="661917" y="163774"/>
                  </a:cubicBezTo>
                  <a:cubicBezTo>
                    <a:pt x="666466" y="172872"/>
                    <a:pt x="671787" y="181624"/>
                    <a:pt x="675565" y="191069"/>
                  </a:cubicBezTo>
                  <a:cubicBezTo>
                    <a:pt x="680908" y="204426"/>
                    <a:pt x="682778" y="219145"/>
                    <a:pt x="689212" y="232012"/>
                  </a:cubicBezTo>
                  <a:cubicBezTo>
                    <a:pt x="693761" y="241111"/>
                    <a:pt x="699082" y="249863"/>
                    <a:pt x="702860" y="259308"/>
                  </a:cubicBezTo>
                  <a:cubicBezTo>
                    <a:pt x="708061" y="272311"/>
                    <a:pt x="720459" y="310310"/>
                    <a:pt x="723332" y="327547"/>
                  </a:cubicBezTo>
                  <a:cubicBezTo>
                    <a:pt x="726347" y="345636"/>
                    <a:pt x="726777" y="364113"/>
                    <a:pt x="730156" y="382138"/>
                  </a:cubicBezTo>
                  <a:cubicBezTo>
                    <a:pt x="733613" y="400574"/>
                    <a:pt x="739254" y="418532"/>
                    <a:pt x="743803" y="436729"/>
                  </a:cubicBezTo>
                  <a:lnTo>
                    <a:pt x="750627" y="464024"/>
                  </a:lnTo>
                  <a:cubicBezTo>
                    <a:pt x="748352" y="504967"/>
                    <a:pt x="752166" y="546709"/>
                    <a:pt x="743803" y="586854"/>
                  </a:cubicBezTo>
                  <a:cubicBezTo>
                    <a:pt x="739980" y="605206"/>
                    <a:pt x="708980" y="640182"/>
                    <a:pt x="689212" y="648269"/>
                  </a:cubicBezTo>
                  <a:cubicBezTo>
                    <a:pt x="649268" y="664610"/>
                    <a:pt x="608703" y="680748"/>
                    <a:pt x="566383" y="689212"/>
                  </a:cubicBezTo>
                  <a:cubicBezTo>
                    <a:pt x="504674" y="701554"/>
                    <a:pt x="543515" y="693223"/>
                    <a:pt x="450377" y="716508"/>
                  </a:cubicBezTo>
                  <a:cubicBezTo>
                    <a:pt x="308971" y="706033"/>
                    <a:pt x="300359" y="728856"/>
                    <a:pt x="211541" y="675565"/>
                  </a:cubicBezTo>
                  <a:cubicBezTo>
                    <a:pt x="200168" y="668741"/>
                    <a:pt x="188032" y="663051"/>
                    <a:pt x="177421" y="655093"/>
                  </a:cubicBezTo>
                  <a:cubicBezTo>
                    <a:pt x="169701" y="649303"/>
                    <a:pt x="165735" y="638614"/>
                    <a:pt x="156950" y="634621"/>
                  </a:cubicBezTo>
                  <a:cubicBezTo>
                    <a:pt x="139874" y="626859"/>
                    <a:pt x="102359" y="620974"/>
                    <a:pt x="102359" y="620974"/>
                  </a:cubicBezTo>
                  <a:cubicBezTo>
                    <a:pt x="95535" y="607326"/>
                    <a:pt x="91191" y="592125"/>
                    <a:pt x="81887" y="580030"/>
                  </a:cubicBezTo>
                  <a:cubicBezTo>
                    <a:pt x="68158" y="562182"/>
                    <a:pt x="34120" y="532263"/>
                    <a:pt x="34120" y="532263"/>
                  </a:cubicBezTo>
                  <a:cubicBezTo>
                    <a:pt x="31845" y="525439"/>
                    <a:pt x="29822" y="518526"/>
                    <a:pt x="27296" y="511791"/>
                  </a:cubicBezTo>
                  <a:cubicBezTo>
                    <a:pt x="22995" y="500322"/>
                    <a:pt x="16050" y="489683"/>
                    <a:pt x="13648" y="477672"/>
                  </a:cubicBezTo>
                  <a:cubicBezTo>
                    <a:pt x="9165" y="455256"/>
                    <a:pt x="9659" y="432116"/>
                    <a:pt x="6824" y="409433"/>
                  </a:cubicBezTo>
                  <a:cubicBezTo>
                    <a:pt x="5108" y="395704"/>
                    <a:pt x="2275" y="382138"/>
                    <a:pt x="0" y="368490"/>
                  </a:cubicBezTo>
                  <a:cubicBezTo>
                    <a:pt x="2275" y="302526"/>
                    <a:pt x="2707" y="236472"/>
                    <a:pt x="6824" y="170597"/>
                  </a:cubicBezTo>
                  <a:cubicBezTo>
                    <a:pt x="7564" y="158758"/>
                    <a:pt x="19553" y="137397"/>
                    <a:pt x="27296" y="129654"/>
                  </a:cubicBezTo>
                  <a:cubicBezTo>
                    <a:pt x="28904" y="128046"/>
                    <a:pt x="44356" y="135341"/>
                    <a:pt x="47768" y="136478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694DF12-A7F9-8DAD-DF19-62C323D8843C}"/>
              </a:ext>
            </a:extLst>
          </p:cNvPr>
          <p:cNvGrpSpPr/>
          <p:nvPr/>
        </p:nvGrpSpPr>
        <p:grpSpPr>
          <a:xfrm>
            <a:off x="3665054" y="1009771"/>
            <a:ext cx="4876800" cy="4876800"/>
            <a:chOff x="3679962" y="996464"/>
            <a:chExt cx="4876800" cy="4876800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90F3A2A-7DB0-3DAC-5D61-DE44B376E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962" y="996464"/>
              <a:ext cx="4876800" cy="4876800"/>
            </a:xfrm>
            <a:prstGeom prst="rect">
              <a:avLst/>
            </a:prstGeom>
          </p:spPr>
        </p:pic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3705EA8-4384-2219-A946-7478443E68D4}"/>
                </a:ext>
              </a:extLst>
            </p:cNvPr>
            <p:cNvSpPr/>
            <p:nvPr/>
          </p:nvSpPr>
          <p:spPr>
            <a:xfrm>
              <a:off x="5800299" y="2956651"/>
              <a:ext cx="682388" cy="639533"/>
            </a:xfrm>
            <a:custGeom>
              <a:avLst/>
              <a:gdLst>
                <a:gd name="connsiteX0" fmla="*/ 163773 w 580030"/>
                <a:gd name="connsiteY0" fmla="*/ 0 h 542762"/>
                <a:gd name="connsiteX1" fmla="*/ 163773 w 580030"/>
                <a:gd name="connsiteY1" fmla="*/ 0 h 542762"/>
                <a:gd name="connsiteX2" fmla="*/ 238836 w 580030"/>
                <a:gd name="connsiteY2" fmla="*/ 13648 h 542762"/>
                <a:gd name="connsiteX3" fmla="*/ 327546 w 580030"/>
                <a:gd name="connsiteY3" fmla="*/ 34120 h 542762"/>
                <a:gd name="connsiteX4" fmla="*/ 334370 w 580030"/>
                <a:gd name="connsiteY4" fmla="*/ 54591 h 542762"/>
                <a:gd name="connsiteX5" fmla="*/ 354842 w 580030"/>
                <a:gd name="connsiteY5" fmla="*/ 61415 h 542762"/>
                <a:gd name="connsiteX6" fmla="*/ 382137 w 580030"/>
                <a:gd name="connsiteY6" fmla="*/ 75063 h 542762"/>
                <a:gd name="connsiteX7" fmla="*/ 470848 w 580030"/>
                <a:gd name="connsiteY7" fmla="*/ 109182 h 542762"/>
                <a:gd name="connsiteX8" fmla="*/ 491319 w 580030"/>
                <a:gd name="connsiteY8" fmla="*/ 136478 h 542762"/>
                <a:gd name="connsiteX9" fmla="*/ 518615 w 580030"/>
                <a:gd name="connsiteY9" fmla="*/ 163773 h 542762"/>
                <a:gd name="connsiteX10" fmla="*/ 552734 w 580030"/>
                <a:gd name="connsiteY10" fmla="*/ 225188 h 542762"/>
                <a:gd name="connsiteX11" fmla="*/ 573206 w 580030"/>
                <a:gd name="connsiteY11" fmla="*/ 293427 h 542762"/>
                <a:gd name="connsiteX12" fmla="*/ 580030 w 580030"/>
                <a:gd name="connsiteY12" fmla="*/ 334370 h 542762"/>
                <a:gd name="connsiteX13" fmla="*/ 566382 w 580030"/>
                <a:gd name="connsiteY13" fmla="*/ 436728 h 542762"/>
                <a:gd name="connsiteX14" fmla="*/ 525439 w 580030"/>
                <a:gd name="connsiteY14" fmla="*/ 484496 h 542762"/>
                <a:gd name="connsiteX15" fmla="*/ 504967 w 580030"/>
                <a:gd name="connsiteY15" fmla="*/ 498143 h 542762"/>
                <a:gd name="connsiteX16" fmla="*/ 477672 w 580030"/>
                <a:gd name="connsiteY16" fmla="*/ 518615 h 542762"/>
                <a:gd name="connsiteX17" fmla="*/ 457200 w 580030"/>
                <a:gd name="connsiteY17" fmla="*/ 525439 h 542762"/>
                <a:gd name="connsiteX18" fmla="*/ 409433 w 580030"/>
                <a:gd name="connsiteY18" fmla="*/ 539087 h 542762"/>
                <a:gd name="connsiteX19" fmla="*/ 95534 w 580030"/>
                <a:gd name="connsiteY19" fmla="*/ 498143 h 542762"/>
                <a:gd name="connsiteX20" fmla="*/ 75063 w 580030"/>
                <a:gd name="connsiteY20" fmla="*/ 477672 h 542762"/>
                <a:gd name="connsiteX21" fmla="*/ 61415 w 580030"/>
                <a:gd name="connsiteY21" fmla="*/ 443552 h 542762"/>
                <a:gd name="connsiteX22" fmla="*/ 47767 w 580030"/>
                <a:gd name="connsiteY22" fmla="*/ 423081 h 542762"/>
                <a:gd name="connsiteX23" fmla="*/ 40943 w 580030"/>
                <a:gd name="connsiteY23" fmla="*/ 388961 h 542762"/>
                <a:gd name="connsiteX24" fmla="*/ 27295 w 580030"/>
                <a:gd name="connsiteY24" fmla="*/ 354842 h 542762"/>
                <a:gd name="connsiteX25" fmla="*/ 20472 w 580030"/>
                <a:gd name="connsiteY25" fmla="*/ 334370 h 542762"/>
                <a:gd name="connsiteX26" fmla="*/ 6824 w 580030"/>
                <a:gd name="connsiteY26" fmla="*/ 313899 h 542762"/>
                <a:gd name="connsiteX27" fmla="*/ 6824 w 580030"/>
                <a:gd name="connsiteY27" fmla="*/ 95534 h 542762"/>
                <a:gd name="connsiteX28" fmla="*/ 20472 w 580030"/>
                <a:gd name="connsiteY28" fmla="*/ 68239 h 542762"/>
                <a:gd name="connsiteX29" fmla="*/ 81886 w 580030"/>
                <a:gd name="connsiteY29" fmla="*/ 40943 h 542762"/>
                <a:gd name="connsiteX30" fmla="*/ 109182 w 580030"/>
                <a:gd name="connsiteY30" fmla="*/ 34120 h 542762"/>
                <a:gd name="connsiteX31" fmla="*/ 163773 w 580030"/>
                <a:gd name="connsiteY31" fmla="*/ 0 h 54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30" h="542762">
                  <a:moveTo>
                    <a:pt x="163773" y="0"/>
                  </a:moveTo>
                  <a:lnTo>
                    <a:pt x="163773" y="0"/>
                  </a:lnTo>
                  <a:lnTo>
                    <a:pt x="238836" y="13648"/>
                  </a:lnTo>
                  <a:cubicBezTo>
                    <a:pt x="309109" y="27034"/>
                    <a:pt x="286625" y="20479"/>
                    <a:pt x="327546" y="34120"/>
                  </a:cubicBezTo>
                  <a:cubicBezTo>
                    <a:pt x="329821" y="40944"/>
                    <a:pt x="329284" y="49505"/>
                    <a:pt x="334370" y="54591"/>
                  </a:cubicBezTo>
                  <a:cubicBezTo>
                    <a:pt x="339456" y="59677"/>
                    <a:pt x="348230" y="58581"/>
                    <a:pt x="354842" y="61415"/>
                  </a:cubicBezTo>
                  <a:cubicBezTo>
                    <a:pt x="364192" y="65422"/>
                    <a:pt x="373859" y="69150"/>
                    <a:pt x="382137" y="75063"/>
                  </a:cubicBezTo>
                  <a:cubicBezTo>
                    <a:pt x="439495" y="116033"/>
                    <a:pt x="343910" y="83794"/>
                    <a:pt x="470848" y="109182"/>
                  </a:cubicBezTo>
                  <a:cubicBezTo>
                    <a:pt x="477672" y="118281"/>
                    <a:pt x="483830" y="127919"/>
                    <a:pt x="491319" y="136478"/>
                  </a:cubicBezTo>
                  <a:cubicBezTo>
                    <a:pt x="499792" y="146162"/>
                    <a:pt x="511995" y="152739"/>
                    <a:pt x="518615" y="163773"/>
                  </a:cubicBezTo>
                  <a:cubicBezTo>
                    <a:pt x="568716" y="247273"/>
                    <a:pt x="499685" y="172139"/>
                    <a:pt x="552734" y="225188"/>
                  </a:cubicBezTo>
                  <a:cubicBezTo>
                    <a:pt x="576836" y="345696"/>
                    <a:pt x="539541" y="169990"/>
                    <a:pt x="573206" y="293427"/>
                  </a:cubicBezTo>
                  <a:cubicBezTo>
                    <a:pt x="576847" y="306775"/>
                    <a:pt x="577755" y="320722"/>
                    <a:pt x="580030" y="334370"/>
                  </a:cubicBezTo>
                  <a:cubicBezTo>
                    <a:pt x="579800" y="337134"/>
                    <a:pt x="579980" y="412933"/>
                    <a:pt x="566382" y="436728"/>
                  </a:cubicBezTo>
                  <a:cubicBezTo>
                    <a:pt x="558168" y="451101"/>
                    <a:pt x="538638" y="473497"/>
                    <a:pt x="525439" y="484496"/>
                  </a:cubicBezTo>
                  <a:cubicBezTo>
                    <a:pt x="519139" y="489746"/>
                    <a:pt x="511641" y="493376"/>
                    <a:pt x="504967" y="498143"/>
                  </a:cubicBezTo>
                  <a:cubicBezTo>
                    <a:pt x="495712" y="504753"/>
                    <a:pt x="487547" y="512972"/>
                    <a:pt x="477672" y="518615"/>
                  </a:cubicBezTo>
                  <a:cubicBezTo>
                    <a:pt x="471427" y="522184"/>
                    <a:pt x="464090" y="523372"/>
                    <a:pt x="457200" y="525439"/>
                  </a:cubicBezTo>
                  <a:cubicBezTo>
                    <a:pt x="441339" y="530197"/>
                    <a:pt x="425355" y="534538"/>
                    <a:pt x="409433" y="539087"/>
                  </a:cubicBezTo>
                  <a:cubicBezTo>
                    <a:pt x="230818" y="526329"/>
                    <a:pt x="185282" y="575069"/>
                    <a:pt x="95534" y="498143"/>
                  </a:cubicBezTo>
                  <a:cubicBezTo>
                    <a:pt x="88207" y="491863"/>
                    <a:pt x="81887" y="484496"/>
                    <a:pt x="75063" y="477672"/>
                  </a:cubicBezTo>
                  <a:cubicBezTo>
                    <a:pt x="70514" y="466299"/>
                    <a:pt x="66893" y="454508"/>
                    <a:pt x="61415" y="443552"/>
                  </a:cubicBezTo>
                  <a:cubicBezTo>
                    <a:pt x="57747" y="436217"/>
                    <a:pt x="50647" y="430760"/>
                    <a:pt x="47767" y="423081"/>
                  </a:cubicBezTo>
                  <a:cubicBezTo>
                    <a:pt x="43694" y="412221"/>
                    <a:pt x="44276" y="400070"/>
                    <a:pt x="40943" y="388961"/>
                  </a:cubicBezTo>
                  <a:cubicBezTo>
                    <a:pt x="37423" y="377228"/>
                    <a:pt x="31596" y="366311"/>
                    <a:pt x="27295" y="354842"/>
                  </a:cubicBezTo>
                  <a:cubicBezTo>
                    <a:pt x="24769" y="348107"/>
                    <a:pt x="23689" y="340804"/>
                    <a:pt x="20472" y="334370"/>
                  </a:cubicBezTo>
                  <a:cubicBezTo>
                    <a:pt x="16804" y="327035"/>
                    <a:pt x="11373" y="320723"/>
                    <a:pt x="6824" y="313899"/>
                  </a:cubicBezTo>
                  <a:cubicBezTo>
                    <a:pt x="3274" y="242900"/>
                    <a:pt x="-6574" y="166989"/>
                    <a:pt x="6824" y="95534"/>
                  </a:cubicBezTo>
                  <a:cubicBezTo>
                    <a:pt x="8699" y="85536"/>
                    <a:pt x="13852" y="75962"/>
                    <a:pt x="20472" y="68239"/>
                  </a:cubicBezTo>
                  <a:cubicBezTo>
                    <a:pt x="41955" y="43175"/>
                    <a:pt x="52004" y="47583"/>
                    <a:pt x="81886" y="40943"/>
                  </a:cubicBezTo>
                  <a:cubicBezTo>
                    <a:pt x="91041" y="38909"/>
                    <a:pt x="100164" y="36696"/>
                    <a:pt x="109182" y="34120"/>
                  </a:cubicBezTo>
                  <a:cubicBezTo>
                    <a:pt x="135586" y="26577"/>
                    <a:pt x="121268" y="27296"/>
                    <a:pt x="163773" y="0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03184A0-24B6-86FD-5E1F-05C988735B2F}"/>
              </a:ext>
            </a:extLst>
          </p:cNvPr>
          <p:cNvGrpSpPr/>
          <p:nvPr/>
        </p:nvGrpSpPr>
        <p:grpSpPr>
          <a:xfrm>
            <a:off x="3688185" y="996990"/>
            <a:ext cx="4876800" cy="4876800"/>
            <a:chOff x="3657700" y="1004457"/>
            <a:chExt cx="4876800" cy="487680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F4E21CB-6787-11B5-4414-E8930D644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700" y="1004457"/>
              <a:ext cx="4876800" cy="4876800"/>
            </a:xfrm>
            <a:prstGeom prst="rect">
              <a:avLst/>
            </a:prstGeom>
          </p:spPr>
        </p:pic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CFE45C2-A07E-3C08-F3B4-E65A60FCC696}"/>
                </a:ext>
              </a:extLst>
            </p:cNvPr>
            <p:cNvSpPr/>
            <p:nvPr/>
          </p:nvSpPr>
          <p:spPr>
            <a:xfrm>
              <a:off x="5834418" y="3022979"/>
              <a:ext cx="580030" cy="542762"/>
            </a:xfrm>
            <a:custGeom>
              <a:avLst/>
              <a:gdLst>
                <a:gd name="connsiteX0" fmla="*/ 163773 w 580030"/>
                <a:gd name="connsiteY0" fmla="*/ 0 h 542762"/>
                <a:gd name="connsiteX1" fmla="*/ 163773 w 580030"/>
                <a:gd name="connsiteY1" fmla="*/ 0 h 542762"/>
                <a:gd name="connsiteX2" fmla="*/ 238836 w 580030"/>
                <a:gd name="connsiteY2" fmla="*/ 13648 h 542762"/>
                <a:gd name="connsiteX3" fmla="*/ 327546 w 580030"/>
                <a:gd name="connsiteY3" fmla="*/ 34120 h 542762"/>
                <a:gd name="connsiteX4" fmla="*/ 334370 w 580030"/>
                <a:gd name="connsiteY4" fmla="*/ 54591 h 542762"/>
                <a:gd name="connsiteX5" fmla="*/ 354842 w 580030"/>
                <a:gd name="connsiteY5" fmla="*/ 61415 h 542762"/>
                <a:gd name="connsiteX6" fmla="*/ 382137 w 580030"/>
                <a:gd name="connsiteY6" fmla="*/ 75063 h 542762"/>
                <a:gd name="connsiteX7" fmla="*/ 470848 w 580030"/>
                <a:gd name="connsiteY7" fmla="*/ 109182 h 542762"/>
                <a:gd name="connsiteX8" fmla="*/ 491319 w 580030"/>
                <a:gd name="connsiteY8" fmla="*/ 136478 h 542762"/>
                <a:gd name="connsiteX9" fmla="*/ 518615 w 580030"/>
                <a:gd name="connsiteY9" fmla="*/ 163773 h 542762"/>
                <a:gd name="connsiteX10" fmla="*/ 552734 w 580030"/>
                <a:gd name="connsiteY10" fmla="*/ 225188 h 542762"/>
                <a:gd name="connsiteX11" fmla="*/ 573206 w 580030"/>
                <a:gd name="connsiteY11" fmla="*/ 293427 h 542762"/>
                <a:gd name="connsiteX12" fmla="*/ 580030 w 580030"/>
                <a:gd name="connsiteY12" fmla="*/ 334370 h 542762"/>
                <a:gd name="connsiteX13" fmla="*/ 566382 w 580030"/>
                <a:gd name="connsiteY13" fmla="*/ 436728 h 542762"/>
                <a:gd name="connsiteX14" fmla="*/ 525439 w 580030"/>
                <a:gd name="connsiteY14" fmla="*/ 484496 h 542762"/>
                <a:gd name="connsiteX15" fmla="*/ 504967 w 580030"/>
                <a:gd name="connsiteY15" fmla="*/ 498143 h 542762"/>
                <a:gd name="connsiteX16" fmla="*/ 477672 w 580030"/>
                <a:gd name="connsiteY16" fmla="*/ 518615 h 542762"/>
                <a:gd name="connsiteX17" fmla="*/ 457200 w 580030"/>
                <a:gd name="connsiteY17" fmla="*/ 525439 h 542762"/>
                <a:gd name="connsiteX18" fmla="*/ 409433 w 580030"/>
                <a:gd name="connsiteY18" fmla="*/ 539087 h 542762"/>
                <a:gd name="connsiteX19" fmla="*/ 95534 w 580030"/>
                <a:gd name="connsiteY19" fmla="*/ 498143 h 542762"/>
                <a:gd name="connsiteX20" fmla="*/ 75063 w 580030"/>
                <a:gd name="connsiteY20" fmla="*/ 477672 h 542762"/>
                <a:gd name="connsiteX21" fmla="*/ 61415 w 580030"/>
                <a:gd name="connsiteY21" fmla="*/ 443552 h 542762"/>
                <a:gd name="connsiteX22" fmla="*/ 47767 w 580030"/>
                <a:gd name="connsiteY22" fmla="*/ 423081 h 542762"/>
                <a:gd name="connsiteX23" fmla="*/ 40943 w 580030"/>
                <a:gd name="connsiteY23" fmla="*/ 388961 h 542762"/>
                <a:gd name="connsiteX24" fmla="*/ 27295 w 580030"/>
                <a:gd name="connsiteY24" fmla="*/ 354842 h 542762"/>
                <a:gd name="connsiteX25" fmla="*/ 20472 w 580030"/>
                <a:gd name="connsiteY25" fmla="*/ 334370 h 542762"/>
                <a:gd name="connsiteX26" fmla="*/ 6824 w 580030"/>
                <a:gd name="connsiteY26" fmla="*/ 313899 h 542762"/>
                <a:gd name="connsiteX27" fmla="*/ 6824 w 580030"/>
                <a:gd name="connsiteY27" fmla="*/ 95534 h 542762"/>
                <a:gd name="connsiteX28" fmla="*/ 20472 w 580030"/>
                <a:gd name="connsiteY28" fmla="*/ 68239 h 542762"/>
                <a:gd name="connsiteX29" fmla="*/ 81886 w 580030"/>
                <a:gd name="connsiteY29" fmla="*/ 40943 h 542762"/>
                <a:gd name="connsiteX30" fmla="*/ 109182 w 580030"/>
                <a:gd name="connsiteY30" fmla="*/ 34120 h 542762"/>
                <a:gd name="connsiteX31" fmla="*/ 163773 w 580030"/>
                <a:gd name="connsiteY31" fmla="*/ 0 h 54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30" h="542762">
                  <a:moveTo>
                    <a:pt x="163773" y="0"/>
                  </a:moveTo>
                  <a:lnTo>
                    <a:pt x="163773" y="0"/>
                  </a:lnTo>
                  <a:lnTo>
                    <a:pt x="238836" y="13648"/>
                  </a:lnTo>
                  <a:cubicBezTo>
                    <a:pt x="309109" y="27034"/>
                    <a:pt x="286625" y="20479"/>
                    <a:pt x="327546" y="34120"/>
                  </a:cubicBezTo>
                  <a:cubicBezTo>
                    <a:pt x="329821" y="40944"/>
                    <a:pt x="329284" y="49505"/>
                    <a:pt x="334370" y="54591"/>
                  </a:cubicBezTo>
                  <a:cubicBezTo>
                    <a:pt x="339456" y="59677"/>
                    <a:pt x="348230" y="58581"/>
                    <a:pt x="354842" y="61415"/>
                  </a:cubicBezTo>
                  <a:cubicBezTo>
                    <a:pt x="364192" y="65422"/>
                    <a:pt x="373859" y="69150"/>
                    <a:pt x="382137" y="75063"/>
                  </a:cubicBezTo>
                  <a:cubicBezTo>
                    <a:pt x="439495" y="116033"/>
                    <a:pt x="343910" y="83794"/>
                    <a:pt x="470848" y="109182"/>
                  </a:cubicBezTo>
                  <a:cubicBezTo>
                    <a:pt x="477672" y="118281"/>
                    <a:pt x="483830" y="127919"/>
                    <a:pt x="491319" y="136478"/>
                  </a:cubicBezTo>
                  <a:cubicBezTo>
                    <a:pt x="499792" y="146162"/>
                    <a:pt x="511995" y="152739"/>
                    <a:pt x="518615" y="163773"/>
                  </a:cubicBezTo>
                  <a:cubicBezTo>
                    <a:pt x="568716" y="247273"/>
                    <a:pt x="499685" y="172139"/>
                    <a:pt x="552734" y="225188"/>
                  </a:cubicBezTo>
                  <a:cubicBezTo>
                    <a:pt x="576836" y="345696"/>
                    <a:pt x="539541" y="169990"/>
                    <a:pt x="573206" y="293427"/>
                  </a:cubicBezTo>
                  <a:cubicBezTo>
                    <a:pt x="576847" y="306775"/>
                    <a:pt x="577755" y="320722"/>
                    <a:pt x="580030" y="334370"/>
                  </a:cubicBezTo>
                  <a:cubicBezTo>
                    <a:pt x="579800" y="337134"/>
                    <a:pt x="579980" y="412933"/>
                    <a:pt x="566382" y="436728"/>
                  </a:cubicBezTo>
                  <a:cubicBezTo>
                    <a:pt x="558168" y="451101"/>
                    <a:pt x="538638" y="473497"/>
                    <a:pt x="525439" y="484496"/>
                  </a:cubicBezTo>
                  <a:cubicBezTo>
                    <a:pt x="519139" y="489746"/>
                    <a:pt x="511641" y="493376"/>
                    <a:pt x="504967" y="498143"/>
                  </a:cubicBezTo>
                  <a:cubicBezTo>
                    <a:pt x="495712" y="504753"/>
                    <a:pt x="487547" y="512972"/>
                    <a:pt x="477672" y="518615"/>
                  </a:cubicBezTo>
                  <a:cubicBezTo>
                    <a:pt x="471427" y="522184"/>
                    <a:pt x="464090" y="523372"/>
                    <a:pt x="457200" y="525439"/>
                  </a:cubicBezTo>
                  <a:cubicBezTo>
                    <a:pt x="441339" y="530197"/>
                    <a:pt x="425355" y="534538"/>
                    <a:pt x="409433" y="539087"/>
                  </a:cubicBezTo>
                  <a:cubicBezTo>
                    <a:pt x="230818" y="526329"/>
                    <a:pt x="185282" y="575069"/>
                    <a:pt x="95534" y="498143"/>
                  </a:cubicBezTo>
                  <a:cubicBezTo>
                    <a:pt x="88207" y="491863"/>
                    <a:pt x="81887" y="484496"/>
                    <a:pt x="75063" y="477672"/>
                  </a:cubicBezTo>
                  <a:cubicBezTo>
                    <a:pt x="70514" y="466299"/>
                    <a:pt x="66893" y="454508"/>
                    <a:pt x="61415" y="443552"/>
                  </a:cubicBezTo>
                  <a:cubicBezTo>
                    <a:pt x="57747" y="436217"/>
                    <a:pt x="50647" y="430760"/>
                    <a:pt x="47767" y="423081"/>
                  </a:cubicBezTo>
                  <a:cubicBezTo>
                    <a:pt x="43694" y="412221"/>
                    <a:pt x="44276" y="400070"/>
                    <a:pt x="40943" y="388961"/>
                  </a:cubicBezTo>
                  <a:cubicBezTo>
                    <a:pt x="37423" y="377228"/>
                    <a:pt x="31596" y="366311"/>
                    <a:pt x="27295" y="354842"/>
                  </a:cubicBezTo>
                  <a:cubicBezTo>
                    <a:pt x="24769" y="348107"/>
                    <a:pt x="23689" y="340804"/>
                    <a:pt x="20472" y="334370"/>
                  </a:cubicBezTo>
                  <a:cubicBezTo>
                    <a:pt x="16804" y="327035"/>
                    <a:pt x="11373" y="320723"/>
                    <a:pt x="6824" y="313899"/>
                  </a:cubicBezTo>
                  <a:cubicBezTo>
                    <a:pt x="3274" y="242900"/>
                    <a:pt x="-6574" y="166989"/>
                    <a:pt x="6824" y="95534"/>
                  </a:cubicBezTo>
                  <a:cubicBezTo>
                    <a:pt x="8699" y="85536"/>
                    <a:pt x="13852" y="75962"/>
                    <a:pt x="20472" y="68239"/>
                  </a:cubicBezTo>
                  <a:cubicBezTo>
                    <a:pt x="41955" y="43175"/>
                    <a:pt x="52004" y="47583"/>
                    <a:pt x="81886" y="40943"/>
                  </a:cubicBezTo>
                  <a:cubicBezTo>
                    <a:pt x="91041" y="38909"/>
                    <a:pt x="100164" y="36696"/>
                    <a:pt x="109182" y="34120"/>
                  </a:cubicBezTo>
                  <a:cubicBezTo>
                    <a:pt x="135586" y="26577"/>
                    <a:pt x="121268" y="27296"/>
                    <a:pt x="163773" y="0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CA187657-9079-9937-F933-049BD779BB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20" y="1009771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5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83571E-5615-2616-DCC0-0A51582CC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457" y="0"/>
            <a:ext cx="1924722" cy="19247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B054FC-39B9-2739-AE48-468BAA822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376" y="0"/>
            <a:ext cx="1924722" cy="19247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04B393-B4D8-B75B-7246-B1B80D2044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069" y="0"/>
            <a:ext cx="1924722" cy="19247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25E0D2-A157-0901-1901-185A3D9BC5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972" y="0"/>
            <a:ext cx="1924722" cy="19247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1D8CFD-C62D-3513-01C3-56A7E76431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24722" cy="19247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6E9D8C-FB51-32F1-B0B9-94A680ACB5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937" y="1988820"/>
            <a:ext cx="1924722" cy="19247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CB4DF5-A321-B960-FE00-AA2CB5AF3B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981" y="1978187"/>
            <a:ext cx="1924722" cy="19247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347C56-28B7-6EC8-E6E1-584F0C3B1A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025" y="1978187"/>
            <a:ext cx="1924722" cy="19247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9A48CF6-37AE-39BB-3C3F-4EA733DCE7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689" y="1979980"/>
            <a:ext cx="1924722" cy="19247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1365BE1-4BF7-6899-739E-A44B1035CC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972" y="1981200"/>
            <a:ext cx="1924722" cy="192472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FAE2103-893A-0F39-D6FE-CF464A75B2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1924722" cy="19247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20EDEB3-C30B-C0C0-45B8-B702E5EEA2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020" y="3962399"/>
            <a:ext cx="1959013" cy="195901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538C5AF-DC5C-75FE-5949-42C485FEB3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766" y="3966984"/>
            <a:ext cx="1953855" cy="19538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BC9EFCF-E25B-D247-24FE-DC5C49B81CB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973" y="3966983"/>
            <a:ext cx="1971793" cy="19528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1E70BE2-CB34-8E2A-32DF-7DC9325A8A4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708" y="3962400"/>
            <a:ext cx="1959013" cy="195901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704E100-335C-A311-591D-61E78BBED59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995" y="3962400"/>
            <a:ext cx="1959013" cy="195901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862FFE9-3AF2-056F-94BA-1BBF54A79D2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75" y="3962400"/>
            <a:ext cx="1959013" cy="195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88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2931F-7E7A-B0C0-E28B-1FB97305D30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404037"/>
            <a:ext cx="2312988" cy="5814201"/>
          </a:xfrm>
        </p:spPr>
        <p:txBody>
          <a:bodyPr/>
          <a:lstStyle/>
          <a:p>
            <a:r>
              <a:rPr lang="en-US" b="1" dirty="0"/>
              <a:t>No tumor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Glioma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Meningioma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Pituitary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E31309-D59B-3AED-3624-6A5B2BB6D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116" y="1"/>
            <a:ext cx="1594883" cy="15948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E77854-338B-450A-00DE-6E8C92F74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367" y="0"/>
            <a:ext cx="1377399" cy="15948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43B83A-BD6D-C551-4C38-D935DEC4D7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447" y="-1"/>
            <a:ext cx="1629859" cy="15948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D287F0-CC51-A7D8-2D25-F5009F59FE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155" y="0"/>
            <a:ext cx="1317231" cy="15948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FE5192-606B-E4E9-308A-5BB95DE6DB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827" y="0"/>
            <a:ext cx="1399228" cy="159488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2EAB1A3-FC9D-59B3-1AB5-2515E049F2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212" y="-1"/>
            <a:ext cx="1594883" cy="1594883"/>
          </a:xfrm>
          <a:prstGeom prst="rect">
            <a:avLst/>
          </a:prstGeom>
        </p:spPr>
      </p:pic>
      <p:grpSp>
        <p:nvGrpSpPr>
          <p:cNvPr id="10282" name="Group 10281">
            <a:extLst>
              <a:ext uri="{FF2B5EF4-FFF2-40B4-BE49-F238E27FC236}">
                <a16:creationId xmlns:a16="http://schemas.microsoft.com/office/drawing/2014/main" id="{7F3C5A41-BA72-6202-1537-680A28D9E58C}"/>
              </a:ext>
            </a:extLst>
          </p:cNvPr>
          <p:cNvGrpSpPr/>
          <p:nvPr/>
        </p:nvGrpSpPr>
        <p:grpSpPr>
          <a:xfrm>
            <a:off x="2853212" y="1702980"/>
            <a:ext cx="9338786" cy="1594885"/>
            <a:chOff x="2853212" y="1702980"/>
            <a:chExt cx="9338786" cy="159488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5B02D13-B65A-B494-A19C-6BE26EB93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7115" y="1702982"/>
              <a:ext cx="1594883" cy="159488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8CD054F-A404-2956-35FF-D96F948F2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7306" y="1702981"/>
              <a:ext cx="1380460" cy="1378693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52A2B38-C818-071D-4228-C6F230646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3212" y="1702981"/>
              <a:ext cx="1594882" cy="1594882"/>
            </a:xfrm>
            <a:prstGeom prst="rect">
              <a:avLst/>
            </a:prstGeom>
          </p:spPr>
        </p:pic>
        <p:pic>
          <p:nvPicPr>
            <p:cNvPr id="10243" name="Picture 10242">
              <a:extLst>
                <a:ext uri="{FF2B5EF4-FFF2-40B4-BE49-F238E27FC236}">
                  <a16:creationId xmlns:a16="http://schemas.microsoft.com/office/drawing/2014/main" id="{B2786F14-F2AA-135D-61BD-5245B4EB6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4695" y="1702980"/>
              <a:ext cx="1305691" cy="1293649"/>
            </a:xfrm>
            <a:prstGeom prst="rect">
              <a:avLst/>
            </a:prstGeom>
          </p:spPr>
        </p:pic>
        <p:pic>
          <p:nvPicPr>
            <p:cNvPr id="10245" name="Picture 10244">
              <a:extLst>
                <a:ext uri="{FF2B5EF4-FFF2-40B4-BE49-F238E27FC236}">
                  <a16:creationId xmlns:a16="http://schemas.microsoft.com/office/drawing/2014/main" id="{E0775805-6895-5C37-C1BE-5EA5FC63B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9189" y="1702981"/>
              <a:ext cx="1380461" cy="1594879"/>
            </a:xfrm>
            <a:prstGeom prst="rect">
              <a:avLst/>
            </a:prstGeom>
          </p:spPr>
        </p:pic>
        <p:pic>
          <p:nvPicPr>
            <p:cNvPr id="10247" name="Picture 10246">
              <a:extLst>
                <a:ext uri="{FF2B5EF4-FFF2-40B4-BE49-F238E27FC236}">
                  <a16:creationId xmlns:a16="http://schemas.microsoft.com/office/drawing/2014/main" id="{F13C079A-149F-9779-2B76-02C1A955B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78941" y="1702982"/>
              <a:ext cx="1594882" cy="1594882"/>
            </a:xfrm>
            <a:prstGeom prst="rect">
              <a:avLst/>
            </a:prstGeom>
          </p:spPr>
        </p:pic>
        <p:sp>
          <p:nvSpPr>
            <p:cNvPr id="10268" name="Rectangle 10267">
              <a:extLst>
                <a:ext uri="{FF2B5EF4-FFF2-40B4-BE49-F238E27FC236}">
                  <a16:creationId xmlns:a16="http://schemas.microsoft.com/office/drawing/2014/main" id="{022B9635-1D6C-A929-6D07-F0897185963E}"/>
                </a:ext>
              </a:extLst>
            </p:cNvPr>
            <p:cNvSpPr/>
            <p:nvPr/>
          </p:nvSpPr>
          <p:spPr>
            <a:xfrm>
              <a:off x="7650366" y="3081674"/>
              <a:ext cx="1371358" cy="2161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0" name="Rectangle 10269">
              <a:extLst>
                <a:ext uri="{FF2B5EF4-FFF2-40B4-BE49-F238E27FC236}">
                  <a16:creationId xmlns:a16="http://schemas.microsoft.com/office/drawing/2014/main" id="{B8EB64DC-AF61-876F-6CFF-754BFE04DF58}"/>
                </a:ext>
              </a:extLst>
            </p:cNvPr>
            <p:cNvSpPr/>
            <p:nvPr/>
          </p:nvSpPr>
          <p:spPr>
            <a:xfrm>
              <a:off x="4549497" y="2985100"/>
              <a:ext cx="1288844" cy="3127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83" name="Group 10282">
            <a:extLst>
              <a:ext uri="{FF2B5EF4-FFF2-40B4-BE49-F238E27FC236}">
                <a16:creationId xmlns:a16="http://schemas.microsoft.com/office/drawing/2014/main" id="{E1323F0B-7D65-3A59-A004-8060006E0314}"/>
              </a:ext>
            </a:extLst>
          </p:cNvPr>
          <p:cNvGrpSpPr/>
          <p:nvPr/>
        </p:nvGrpSpPr>
        <p:grpSpPr>
          <a:xfrm>
            <a:off x="2853212" y="3404191"/>
            <a:ext cx="9338786" cy="1596634"/>
            <a:chOff x="2853212" y="3404191"/>
            <a:chExt cx="9338786" cy="1596634"/>
          </a:xfrm>
        </p:grpSpPr>
        <p:pic>
          <p:nvPicPr>
            <p:cNvPr id="10251" name="Picture 10250">
              <a:extLst>
                <a:ext uri="{FF2B5EF4-FFF2-40B4-BE49-F238E27FC236}">
                  <a16:creationId xmlns:a16="http://schemas.microsoft.com/office/drawing/2014/main" id="{1A949E29-7419-A227-A959-4BF3BA9E2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3212" y="3405943"/>
              <a:ext cx="1594882" cy="1594882"/>
            </a:xfrm>
            <a:prstGeom prst="rect">
              <a:avLst/>
            </a:prstGeom>
          </p:spPr>
        </p:pic>
        <p:pic>
          <p:nvPicPr>
            <p:cNvPr id="10253" name="Picture 10252">
              <a:extLst>
                <a:ext uri="{FF2B5EF4-FFF2-40B4-BE49-F238E27FC236}">
                  <a16:creationId xmlns:a16="http://schemas.microsoft.com/office/drawing/2014/main" id="{8B77B723-6D1C-950C-CDA6-1C08E83FF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5958" y="3405944"/>
              <a:ext cx="1303214" cy="1293648"/>
            </a:xfrm>
            <a:prstGeom prst="rect">
              <a:avLst/>
            </a:prstGeom>
          </p:spPr>
        </p:pic>
        <p:pic>
          <p:nvPicPr>
            <p:cNvPr id="10255" name="Picture 10254">
              <a:extLst>
                <a:ext uri="{FF2B5EF4-FFF2-40B4-BE49-F238E27FC236}">
                  <a16:creationId xmlns:a16="http://schemas.microsoft.com/office/drawing/2014/main" id="{1DA69525-455C-C70D-CB2A-170178387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7116" y="3404191"/>
              <a:ext cx="1594882" cy="1594882"/>
            </a:xfrm>
            <a:prstGeom prst="rect">
              <a:avLst/>
            </a:prstGeom>
          </p:spPr>
        </p:pic>
        <p:pic>
          <p:nvPicPr>
            <p:cNvPr id="10257" name="Picture 10256">
              <a:extLst>
                <a:ext uri="{FF2B5EF4-FFF2-40B4-BE49-F238E27FC236}">
                  <a16:creationId xmlns:a16="http://schemas.microsoft.com/office/drawing/2014/main" id="{6B518F9C-BB1F-9D95-5A44-DB9054D19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3916" y="3404191"/>
              <a:ext cx="1594882" cy="1594882"/>
            </a:xfrm>
            <a:prstGeom prst="rect">
              <a:avLst/>
            </a:prstGeom>
          </p:spPr>
        </p:pic>
        <p:pic>
          <p:nvPicPr>
            <p:cNvPr id="10259" name="Picture 10258">
              <a:extLst>
                <a:ext uri="{FF2B5EF4-FFF2-40B4-BE49-F238E27FC236}">
                  <a16:creationId xmlns:a16="http://schemas.microsoft.com/office/drawing/2014/main" id="{AECF816E-3F1F-1D80-2D2E-7F5472E92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7306" y="3404191"/>
              <a:ext cx="1378693" cy="1378693"/>
            </a:xfrm>
            <a:prstGeom prst="rect">
              <a:avLst/>
            </a:prstGeom>
          </p:spPr>
        </p:pic>
        <p:pic>
          <p:nvPicPr>
            <p:cNvPr id="10261" name="Picture 10260">
              <a:extLst>
                <a:ext uri="{FF2B5EF4-FFF2-40B4-BE49-F238E27FC236}">
                  <a16:creationId xmlns:a16="http://schemas.microsoft.com/office/drawing/2014/main" id="{BB613EBE-16AD-1DC6-BB22-5C489C369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20954" y="3404191"/>
              <a:ext cx="1378693" cy="1378693"/>
            </a:xfrm>
            <a:prstGeom prst="rect">
              <a:avLst/>
            </a:prstGeom>
          </p:spPr>
        </p:pic>
        <p:sp>
          <p:nvSpPr>
            <p:cNvPr id="10269" name="Rectangle 10268">
              <a:extLst>
                <a:ext uri="{FF2B5EF4-FFF2-40B4-BE49-F238E27FC236}">
                  <a16:creationId xmlns:a16="http://schemas.microsoft.com/office/drawing/2014/main" id="{52DC15C4-AF94-DC66-8759-3B3435DFE90D}"/>
                </a:ext>
              </a:extLst>
            </p:cNvPr>
            <p:cNvSpPr/>
            <p:nvPr/>
          </p:nvSpPr>
          <p:spPr>
            <a:xfrm>
              <a:off x="7650366" y="4788190"/>
              <a:ext cx="1371357" cy="21088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1" name="Rectangle 10270">
              <a:extLst>
                <a:ext uri="{FF2B5EF4-FFF2-40B4-BE49-F238E27FC236}">
                  <a16:creationId xmlns:a16="http://schemas.microsoft.com/office/drawing/2014/main" id="{494457B9-6BC7-8A2C-2868-5C03B001150A}"/>
                </a:ext>
              </a:extLst>
            </p:cNvPr>
            <p:cNvSpPr/>
            <p:nvPr/>
          </p:nvSpPr>
          <p:spPr>
            <a:xfrm>
              <a:off x="4559902" y="4686313"/>
              <a:ext cx="1303214" cy="3127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2" name="Rectangle 10271">
              <a:extLst>
                <a:ext uri="{FF2B5EF4-FFF2-40B4-BE49-F238E27FC236}">
                  <a16:creationId xmlns:a16="http://schemas.microsoft.com/office/drawing/2014/main" id="{CBE0CB44-A44F-4ACF-C3A9-55DBBB3FC3D1}"/>
                </a:ext>
              </a:extLst>
            </p:cNvPr>
            <p:cNvSpPr/>
            <p:nvPr/>
          </p:nvSpPr>
          <p:spPr>
            <a:xfrm>
              <a:off x="9129078" y="4782884"/>
              <a:ext cx="1365546" cy="21088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84" name="Group 10283">
            <a:extLst>
              <a:ext uri="{FF2B5EF4-FFF2-40B4-BE49-F238E27FC236}">
                <a16:creationId xmlns:a16="http://schemas.microsoft.com/office/drawing/2014/main" id="{10807F7F-63BB-6E00-66DE-1AD91230EB98}"/>
              </a:ext>
            </a:extLst>
          </p:cNvPr>
          <p:cNvGrpSpPr/>
          <p:nvPr/>
        </p:nvGrpSpPr>
        <p:grpSpPr>
          <a:xfrm>
            <a:off x="2853212" y="5085249"/>
            <a:ext cx="9338786" cy="1623227"/>
            <a:chOff x="2853212" y="5085249"/>
            <a:chExt cx="9338786" cy="1623227"/>
          </a:xfrm>
        </p:grpSpPr>
        <p:pic>
          <p:nvPicPr>
            <p:cNvPr id="10263" name="Picture 10262">
              <a:extLst>
                <a:ext uri="{FF2B5EF4-FFF2-40B4-BE49-F238E27FC236}">
                  <a16:creationId xmlns:a16="http://schemas.microsoft.com/office/drawing/2014/main" id="{4435CE56-F5E7-270E-D698-10F2B4861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7748" y="5094769"/>
              <a:ext cx="1604250" cy="1594882"/>
            </a:xfrm>
            <a:prstGeom prst="rect">
              <a:avLst/>
            </a:prstGeom>
          </p:spPr>
        </p:pic>
        <p:pic>
          <p:nvPicPr>
            <p:cNvPr id="10265" name="Picture 10264">
              <a:extLst>
                <a:ext uri="{FF2B5EF4-FFF2-40B4-BE49-F238E27FC236}">
                  <a16:creationId xmlns:a16="http://schemas.microsoft.com/office/drawing/2014/main" id="{707981F0-073D-B6AF-33E2-DEEA10A5A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941" y="5094769"/>
              <a:ext cx="1604251" cy="1604251"/>
            </a:xfrm>
            <a:prstGeom prst="rect">
              <a:avLst/>
            </a:prstGeom>
          </p:spPr>
        </p:pic>
        <p:pic>
          <p:nvPicPr>
            <p:cNvPr id="10267" name="Picture 10266">
              <a:extLst>
                <a:ext uri="{FF2B5EF4-FFF2-40B4-BE49-F238E27FC236}">
                  <a16:creationId xmlns:a16="http://schemas.microsoft.com/office/drawing/2014/main" id="{7E4BFC16-2E52-72DE-F90D-B24FF36E2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081086" y="5094769"/>
              <a:ext cx="1418561" cy="1418561"/>
            </a:xfrm>
            <a:prstGeom prst="rect">
              <a:avLst/>
            </a:prstGeom>
          </p:spPr>
        </p:pic>
        <p:sp>
          <p:nvSpPr>
            <p:cNvPr id="10273" name="Rectangle 10272">
              <a:extLst>
                <a:ext uri="{FF2B5EF4-FFF2-40B4-BE49-F238E27FC236}">
                  <a16:creationId xmlns:a16="http://schemas.microsoft.com/office/drawing/2014/main" id="{4B0D5FDF-7D8B-5420-B065-D6AF266A6831}"/>
                </a:ext>
              </a:extLst>
            </p:cNvPr>
            <p:cNvSpPr/>
            <p:nvPr/>
          </p:nvSpPr>
          <p:spPr>
            <a:xfrm>
              <a:off x="9086696" y="6485861"/>
              <a:ext cx="1402690" cy="21315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75" name="Picture 10274">
              <a:extLst>
                <a:ext uri="{FF2B5EF4-FFF2-40B4-BE49-F238E27FC236}">
                  <a16:creationId xmlns:a16="http://schemas.microsoft.com/office/drawing/2014/main" id="{3A290E33-8921-5113-5208-06D99D97E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8108" y="5085249"/>
              <a:ext cx="1302278" cy="1302278"/>
            </a:xfrm>
            <a:prstGeom prst="rect">
              <a:avLst/>
            </a:prstGeom>
          </p:spPr>
        </p:pic>
        <p:sp>
          <p:nvSpPr>
            <p:cNvPr id="10276" name="Rectangle 10275">
              <a:extLst>
                <a:ext uri="{FF2B5EF4-FFF2-40B4-BE49-F238E27FC236}">
                  <a16:creationId xmlns:a16="http://schemas.microsoft.com/office/drawing/2014/main" id="{E44D24DB-077D-D7F6-183E-48601861BA52}"/>
                </a:ext>
              </a:extLst>
            </p:cNvPr>
            <p:cNvSpPr/>
            <p:nvPr/>
          </p:nvSpPr>
          <p:spPr>
            <a:xfrm>
              <a:off x="4555108" y="6376891"/>
              <a:ext cx="1283233" cy="3127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78" name="Picture 10277">
              <a:extLst>
                <a:ext uri="{FF2B5EF4-FFF2-40B4-BE49-F238E27FC236}">
                  <a16:creationId xmlns:a16="http://schemas.microsoft.com/office/drawing/2014/main" id="{0E22334A-438E-3DA5-534D-71D6F3BF9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7306" y="5085249"/>
              <a:ext cx="1392142" cy="1392142"/>
            </a:xfrm>
            <a:prstGeom prst="rect">
              <a:avLst/>
            </a:prstGeom>
          </p:spPr>
        </p:pic>
        <p:sp>
          <p:nvSpPr>
            <p:cNvPr id="10279" name="Rectangle 10278">
              <a:extLst>
                <a:ext uri="{FF2B5EF4-FFF2-40B4-BE49-F238E27FC236}">
                  <a16:creationId xmlns:a16="http://schemas.microsoft.com/office/drawing/2014/main" id="{4A2C809C-878A-6A24-1158-960F54E0289D}"/>
                </a:ext>
              </a:extLst>
            </p:cNvPr>
            <p:cNvSpPr/>
            <p:nvPr/>
          </p:nvSpPr>
          <p:spPr>
            <a:xfrm>
              <a:off x="7650540" y="6387527"/>
              <a:ext cx="1382112" cy="30438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81" name="Picture 10280">
              <a:extLst>
                <a:ext uri="{FF2B5EF4-FFF2-40B4-BE49-F238E27FC236}">
                  <a16:creationId xmlns:a16="http://schemas.microsoft.com/office/drawing/2014/main" id="{62ACCAC5-BA91-0973-A730-7D0A524D7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3212" y="5085249"/>
              <a:ext cx="1623227" cy="1623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574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65688-9F08-483B-BBF7-62302DB62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flow</a:t>
            </a:r>
            <a:endParaRPr lang="LID4096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43BA3D3-FB6E-4394-8DD8-D849EE10CD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9721502"/>
              </p:ext>
            </p:extLst>
          </p:nvPr>
        </p:nvGraphicFramePr>
        <p:xfrm>
          <a:off x="685800" y="1624615"/>
          <a:ext cx="10820400" cy="4593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8389F45-38DD-40C1-80A2-74B31677A35C}"/>
              </a:ext>
            </a:extLst>
          </p:cNvPr>
          <p:cNvSpPr txBox="1"/>
          <p:nvPr/>
        </p:nvSpPr>
        <p:spPr>
          <a:xfrm rot="16200000">
            <a:off x="3047259" y="4862437"/>
            <a:ext cx="1069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Söhne"/>
              </a:rPr>
              <a:t>stacking</a:t>
            </a:r>
            <a:endParaRPr lang="LID4096" sz="2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463925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31970</TotalTime>
  <Words>1035</Words>
  <Application>Microsoft Office PowerPoint</Application>
  <PresentationFormat>Widescreen</PresentationFormat>
  <Paragraphs>224</Paragraphs>
  <Slides>29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Arial Unicode MS</vt:lpstr>
      <vt:lpstr>Calibri</vt:lpstr>
      <vt:lpstr>Century Gothic</vt:lpstr>
      <vt:lpstr>Google Sans</vt:lpstr>
      <vt:lpstr>Noto Sans</vt:lpstr>
      <vt:lpstr>Noto Serif</vt:lpstr>
      <vt:lpstr>Söhne</vt:lpstr>
      <vt:lpstr>Vapor Trail</vt:lpstr>
      <vt:lpstr>Brain Tumor Classification</vt:lpstr>
      <vt:lpstr>Brain tumors</vt:lpstr>
      <vt:lpstr>PowerPoint Presentation</vt:lpstr>
      <vt:lpstr>The data</vt:lpstr>
      <vt:lpstr>The classes are balanced</vt:lpstr>
      <vt:lpstr>MRI Slicing</vt:lpstr>
      <vt:lpstr>PowerPoint Presentation</vt:lpstr>
      <vt:lpstr>PowerPoint Presentation</vt:lpstr>
      <vt:lpstr>Working flow</vt:lpstr>
      <vt:lpstr>Preprocessing</vt:lpstr>
      <vt:lpstr>CNN_model</vt:lpstr>
      <vt:lpstr>CNN architecture</vt:lpstr>
      <vt:lpstr>CNN Training</vt:lpstr>
      <vt:lpstr>Validation</vt:lpstr>
      <vt:lpstr>Stacking of CNN &amp; XGBoost</vt:lpstr>
      <vt:lpstr>XGBoost</vt:lpstr>
      <vt:lpstr>         CNN                        CNN+XGBoost</vt:lpstr>
      <vt:lpstr>VGG16</vt:lpstr>
      <vt:lpstr>VGG16</vt:lpstr>
      <vt:lpstr>VGG16 training</vt:lpstr>
      <vt:lpstr>VGG16 confusion matrix</vt:lpstr>
      <vt:lpstr>EfficientNetB3</vt:lpstr>
      <vt:lpstr>EfficientNetB3 training</vt:lpstr>
      <vt:lpstr>EfficientNetB3 confusion matrix</vt:lpstr>
      <vt:lpstr>PowerPoint Presentation</vt:lpstr>
      <vt:lpstr>Models comparison</vt:lpstr>
      <vt:lpstr>PowerPoint Presentation</vt:lpstr>
      <vt:lpstr>PowerPoint Presentation</vt:lpstr>
      <vt:lpstr>The end.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 Tumor Classification</dc:title>
  <dc:creator>Alin Finkelshtein</dc:creator>
  <cp:lastModifiedBy>Alin Finkelshtein</cp:lastModifiedBy>
  <cp:revision>58</cp:revision>
  <cp:lastPrinted>2023-08-08T09:36:48Z</cp:lastPrinted>
  <dcterms:created xsi:type="dcterms:W3CDTF">2023-07-17T17:34:13Z</dcterms:created>
  <dcterms:modified xsi:type="dcterms:W3CDTF">2023-08-16T09:22:08Z</dcterms:modified>
</cp:coreProperties>
</file>